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3" r:id="rId3"/>
    <p:sldId id="257" r:id="rId4"/>
    <p:sldId id="262" r:id="rId5"/>
    <p:sldId id="258" r:id="rId6"/>
    <p:sldId id="259" r:id="rId7"/>
    <p:sldId id="260" r:id="rId8"/>
    <p:sldId id="264" r:id="rId9"/>
    <p:sldId id="265" r:id="rId10"/>
    <p:sldId id="268" r:id="rId11"/>
    <p:sldId id="266" r:id="rId12"/>
    <p:sldId id="269" r:id="rId13"/>
    <p:sldId id="267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3" autoAdjust="0"/>
    <p:restoredTop sz="83818" autoAdjust="0"/>
  </p:normalViewPr>
  <p:slideViewPr>
    <p:cSldViewPr snapToGrid="0">
      <p:cViewPr varScale="1">
        <p:scale>
          <a:sx n="75" d="100"/>
          <a:sy n="75" d="100"/>
        </p:scale>
        <p:origin x="1134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2412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G\Downloads\&#50900;&#46300;&#48372;&#49828;%20&#48143;%20&#47100;&#48660;%20&#44288;&#47144;%20&#45936;&#51060;&#53552;%20&#54869;&#51064;_20181016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5"/>
            <c:marker>
              <c:symbol val="circle"/>
              <c:size val="5"/>
              <c:spPr>
                <a:solidFill>
                  <a:srgbClr val="FF0000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06F1-456A-B5AE-DBFE048F19A2}"/>
              </c:ext>
            </c:extLst>
          </c:dPt>
          <c:dPt>
            <c:idx val="24"/>
            <c:marker>
              <c:symbol val="circle"/>
              <c:size val="5"/>
              <c:spPr>
                <a:solidFill>
                  <a:srgbClr val="FF0000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06F1-456A-B5AE-DBFE048F19A2}"/>
              </c:ext>
            </c:extLst>
          </c:dPt>
          <c:dPt>
            <c:idx val="29"/>
            <c:marker>
              <c:symbol val="circle"/>
              <c:size val="5"/>
              <c:spPr>
                <a:solidFill>
                  <a:srgbClr val="FF0000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06F1-456A-B5AE-DBFE048F19A2}"/>
              </c:ext>
            </c:extLst>
          </c:dPt>
          <c:dPt>
            <c:idx val="30"/>
            <c:marker>
              <c:symbol val="circle"/>
              <c:size val="5"/>
              <c:spPr>
                <a:solidFill>
                  <a:srgbClr val="FF0000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06F1-456A-B5AE-DBFE048F19A2}"/>
              </c:ext>
            </c:extLst>
          </c:dPt>
          <c:dLbls>
            <c:delete val="1"/>
          </c:dLbls>
          <c:val>
            <c:numRef>
              <c:f>Sheet1!$B$7:$B$37</c:f>
              <c:numCache>
                <c:formatCode>General</c:formatCode>
                <c:ptCount val="31"/>
                <c:pt idx="0">
                  <c:v>1</c:v>
                </c:pt>
                <c:pt idx="1">
                  <c:v>3</c:v>
                </c:pt>
                <c:pt idx="2">
                  <c:v>4</c:v>
                </c:pt>
                <c:pt idx="3">
                  <c:v>6</c:v>
                </c:pt>
                <c:pt idx="4">
                  <c:v>11</c:v>
                </c:pt>
                <c:pt idx="5">
                  <c:v>13</c:v>
                </c:pt>
                <c:pt idx="6">
                  <c:v>12</c:v>
                </c:pt>
                <c:pt idx="7">
                  <c:v>13</c:v>
                </c:pt>
                <c:pt idx="8">
                  <c:v>11</c:v>
                </c:pt>
                <c:pt idx="9">
                  <c:v>10</c:v>
                </c:pt>
                <c:pt idx="10">
                  <c:v>8</c:v>
                </c:pt>
                <c:pt idx="11">
                  <c:v>7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2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10</c:v>
                </c:pt>
                <c:pt idx="23">
                  <c:v>11</c:v>
                </c:pt>
                <c:pt idx="24">
                  <c:v>12</c:v>
                </c:pt>
                <c:pt idx="25">
                  <c:v>12</c:v>
                </c:pt>
                <c:pt idx="26">
                  <c:v>11</c:v>
                </c:pt>
                <c:pt idx="27">
                  <c:v>12</c:v>
                </c:pt>
                <c:pt idx="28">
                  <c:v>11</c:v>
                </c:pt>
                <c:pt idx="29">
                  <c:v>9</c:v>
                </c:pt>
                <c:pt idx="30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6F1-456A-B5AE-DBFE048F19A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485302376"/>
        <c:axId val="481465936"/>
      </c:lineChart>
      <c:catAx>
        <c:axId val="485302376"/>
        <c:scaling>
          <c:orientation val="minMax"/>
        </c:scaling>
        <c:delete val="1"/>
        <c:axPos val="b"/>
        <c:majorTickMark val="none"/>
        <c:minorTickMark val="none"/>
        <c:tickLblPos val="nextTo"/>
        <c:crossAx val="481465936"/>
        <c:crosses val="autoZero"/>
        <c:auto val="1"/>
        <c:lblAlgn val="ctr"/>
        <c:lblOffset val="100"/>
        <c:noMultiLvlLbl val="0"/>
      </c:catAx>
      <c:valAx>
        <c:axId val="48146593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85302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/>
              <a:t>장비형 프로모션의 일별 결제 금액 예시</a:t>
            </a:r>
            <a:endParaRPr lang="ko-KR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57150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tx1"/>
                </a:solidFill>
              </a:ln>
              <a:effectLst/>
            </c:spPr>
            <c:trendlineType val="poly"/>
            <c:order val="4"/>
            <c:dispRSqr val="0"/>
            <c:dispEq val="0"/>
          </c:trendline>
          <c:val>
            <c:numRef>
              <c:f>'[월드보스 및 럼블 관련 데이터 확인_20181016.xlsx]페이즈별 레벨별 pt'!$G$38:$G$57</c:f>
              <c:numCache>
                <c:formatCode>0.00_);[Red]\(0.00\)</c:formatCode>
                <c:ptCount val="20"/>
                <c:pt idx="0">
                  <c:v>100</c:v>
                </c:pt>
                <c:pt idx="1">
                  <c:v>65</c:v>
                </c:pt>
                <c:pt idx="2">
                  <c:v>47</c:v>
                </c:pt>
                <c:pt idx="3">
                  <c:v>41</c:v>
                </c:pt>
                <c:pt idx="4">
                  <c:v>28</c:v>
                </c:pt>
                <c:pt idx="5">
                  <c:v>27</c:v>
                </c:pt>
                <c:pt idx="6">
                  <c:v>26</c:v>
                </c:pt>
                <c:pt idx="7">
                  <c:v>28</c:v>
                </c:pt>
                <c:pt idx="8">
                  <c:v>25</c:v>
                </c:pt>
                <c:pt idx="9">
                  <c:v>25</c:v>
                </c:pt>
                <c:pt idx="10">
                  <c:v>24</c:v>
                </c:pt>
                <c:pt idx="11">
                  <c:v>25</c:v>
                </c:pt>
                <c:pt idx="12">
                  <c:v>23</c:v>
                </c:pt>
                <c:pt idx="13">
                  <c:v>25</c:v>
                </c:pt>
                <c:pt idx="14">
                  <c:v>21</c:v>
                </c:pt>
                <c:pt idx="15">
                  <c:v>22</c:v>
                </c:pt>
                <c:pt idx="16">
                  <c:v>22</c:v>
                </c:pt>
                <c:pt idx="17">
                  <c:v>25</c:v>
                </c:pt>
                <c:pt idx="18">
                  <c:v>28</c:v>
                </c:pt>
                <c:pt idx="19">
                  <c:v>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F30-4015-A1E0-CF097302224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793224863"/>
        <c:axId val="793216127"/>
      </c:lineChart>
      <c:catAx>
        <c:axId val="79322486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일자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93216127"/>
        <c:crosses val="autoZero"/>
        <c:auto val="1"/>
        <c:lblAlgn val="ctr"/>
        <c:lblOffset val="100"/>
        <c:noMultiLvlLbl val="0"/>
      </c:catAx>
      <c:valAx>
        <c:axId val="793216127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결제 금액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0.00_);[Red]\(0.0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93224863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0.07048</cdr:x>
      <cdr:y>0.09595</cdr:y>
    </cdr:from>
    <cdr:to>
      <cdr:x>0.19193</cdr:x>
      <cdr:y>0.22445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70494DE-214E-40BE-B357-3AF1CC8C1DD9}"/>
            </a:ext>
          </a:extLst>
        </cdr:cNvPr>
        <cdr:cNvSpPr txBox="1"/>
      </cdr:nvSpPr>
      <cdr:spPr>
        <a:xfrm xmlns:a="http://schemas.openxmlformats.org/drawingml/2006/main">
          <a:off x="394295" y="145935"/>
          <a:ext cx="679449" cy="19543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ko-KR" altLang="en-US" sz="1100" dirty="0">
              <a:solidFill>
                <a:srgbClr val="FF0000"/>
              </a:solidFill>
            </a:rPr>
            <a:t>지난달</a:t>
          </a:r>
        </a:p>
      </cdr:txBody>
    </cdr:sp>
  </cdr:relSizeAnchor>
  <cdr:relSizeAnchor xmlns:cdr="http://schemas.openxmlformats.org/drawingml/2006/chartDrawing">
    <cdr:from>
      <cdr:x>0.68285</cdr:x>
      <cdr:y>0.10692</cdr:y>
    </cdr:from>
    <cdr:to>
      <cdr:x>0.8043</cdr:x>
      <cdr:y>0.23542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C737DC3A-64A0-418D-8730-41B9F085D590}"/>
            </a:ext>
          </a:extLst>
        </cdr:cNvPr>
        <cdr:cNvSpPr txBox="1"/>
      </cdr:nvSpPr>
      <cdr:spPr>
        <a:xfrm xmlns:a="http://schemas.openxmlformats.org/drawingml/2006/main">
          <a:off x="3820120" y="162621"/>
          <a:ext cx="679449" cy="19543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ko-KR" altLang="en-US" sz="1100">
              <a:solidFill>
                <a:srgbClr val="FF0000"/>
              </a:solidFill>
            </a:rPr>
            <a:t>지난주</a:t>
          </a:r>
          <a:endParaRPr lang="ko-KR" altLang="en-US" sz="1100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0.81368</cdr:x>
      <cdr:y>0.39304</cdr:y>
    </cdr:from>
    <cdr:to>
      <cdr:x>0.93513</cdr:x>
      <cdr:y>0.52154</cdr:y>
    </cdr:to>
    <cdr:sp macro="" textlink="">
      <cdr:nvSpPr>
        <cdr:cNvPr id="6" name="TextBox 5">
          <a:extLst xmlns:a="http://schemas.openxmlformats.org/drawingml/2006/main">
            <a:ext uri="{FF2B5EF4-FFF2-40B4-BE49-F238E27FC236}">
              <a16:creationId xmlns:a16="http://schemas.microsoft.com/office/drawing/2014/main" id="{244AF25B-0D90-4466-8581-3073E9DE1FE3}"/>
            </a:ext>
          </a:extLst>
        </cdr:cNvPr>
        <cdr:cNvSpPr txBox="1"/>
      </cdr:nvSpPr>
      <cdr:spPr>
        <a:xfrm xmlns:a="http://schemas.openxmlformats.org/drawingml/2006/main">
          <a:off x="4552047" y="597790"/>
          <a:ext cx="679449" cy="19543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ko-KR" altLang="en-US" sz="1100">
              <a:solidFill>
                <a:srgbClr val="FF0000"/>
              </a:solidFill>
            </a:rPr>
            <a:t>어제</a:t>
          </a:r>
          <a:endParaRPr lang="ko-KR" altLang="en-US" sz="1100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0.87855</cdr:x>
      <cdr:y>0.5</cdr:y>
    </cdr:from>
    <cdr:to>
      <cdr:x>1</cdr:x>
      <cdr:y>0.6285</cdr:y>
    </cdr:to>
    <cdr:sp macro="" textlink="">
      <cdr:nvSpPr>
        <cdr:cNvPr id="7" name="TextBox 6">
          <a:extLst xmlns:a="http://schemas.openxmlformats.org/drawingml/2006/main">
            <a:ext uri="{FF2B5EF4-FFF2-40B4-BE49-F238E27FC236}">
              <a16:creationId xmlns:a16="http://schemas.microsoft.com/office/drawing/2014/main" id="{FDC9D42D-9D85-4761-8BD8-7F018E4F80E9}"/>
            </a:ext>
          </a:extLst>
        </cdr:cNvPr>
        <cdr:cNvSpPr txBox="1"/>
      </cdr:nvSpPr>
      <cdr:spPr>
        <a:xfrm xmlns:a="http://schemas.openxmlformats.org/drawingml/2006/main">
          <a:off x="4914950" y="760474"/>
          <a:ext cx="679449" cy="19543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ko-KR" altLang="en-US">
              <a:solidFill>
                <a:srgbClr val="FF0000"/>
              </a:solidFill>
            </a:rPr>
            <a:t>오늘</a:t>
          </a:r>
          <a:endParaRPr lang="ko-KR" altLang="en-US" sz="1100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0.06798</cdr:x>
      <cdr:y>0.87632</cdr:y>
    </cdr:from>
    <cdr:to>
      <cdr:x>0.37854</cdr:x>
      <cdr:y>0.87632</cdr:y>
    </cdr:to>
    <cdr:cxnSp macro="">
      <cdr:nvCxnSpPr>
        <cdr:cNvPr id="9" name="직선 화살표 연결선 8">
          <a:extLst xmlns:a="http://schemas.openxmlformats.org/drawingml/2006/main">
            <a:ext uri="{FF2B5EF4-FFF2-40B4-BE49-F238E27FC236}">
              <a16:creationId xmlns:a16="http://schemas.microsoft.com/office/drawing/2014/main" id="{3B29A505-D265-49E3-A310-9E46EBF44364}"/>
            </a:ext>
          </a:extLst>
        </cdr:cNvPr>
        <cdr:cNvCxnSpPr/>
      </cdr:nvCxnSpPr>
      <cdr:spPr>
        <a:xfrm xmlns:a="http://schemas.openxmlformats.org/drawingml/2006/main">
          <a:off x="380325" y="1332841"/>
          <a:ext cx="1737360" cy="0"/>
        </a:xfrm>
        <a:prstGeom xmlns:a="http://schemas.openxmlformats.org/drawingml/2006/main" prst="straightConnector1">
          <a:avLst/>
        </a:prstGeom>
        <a:ln xmlns:a="http://schemas.openxmlformats.org/drawingml/2006/main" w="25400">
          <a:solidFill>
            <a:schemeClr val="accent2"/>
          </a:solidFill>
          <a:headEnd type="triangle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0.15107</cdr:x>
      <cdr:y>0.716</cdr:y>
    </cdr:from>
    <cdr:to>
      <cdr:x>0.31452</cdr:x>
      <cdr:y>0.87131</cdr:y>
    </cdr:to>
    <cdr:sp macro="" textlink="">
      <cdr:nvSpPr>
        <cdr:cNvPr id="10" name="TextBox 9">
          <a:extLst xmlns:a="http://schemas.openxmlformats.org/drawingml/2006/main">
            <a:ext uri="{FF2B5EF4-FFF2-40B4-BE49-F238E27FC236}">
              <a16:creationId xmlns:a16="http://schemas.microsoft.com/office/drawing/2014/main" id="{08E45A9D-4331-4E6D-AACB-601149A85C4F}"/>
            </a:ext>
          </a:extLst>
        </cdr:cNvPr>
        <cdr:cNvSpPr txBox="1"/>
      </cdr:nvSpPr>
      <cdr:spPr>
        <a:xfrm xmlns:a="http://schemas.openxmlformats.org/drawingml/2006/main">
          <a:off x="845144" y="1089001"/>
          <a:ext cx="914400" cy="23622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ko-KR" dirty="0"/>
            <a:t>A </a:t>
          </a:r>
          <a:r>
            <a:rPr lang="ko-KR" altLang="en-US" dirty="0"/>
            <a:t>프로모션</a:t>
          </a:r>
          <a:endParaRPr lang="ko-KR" altLang="en-US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1D37E0-E507-4A3E-8D6E-DC7DD1C3E9A3}" type="datetimeFigureOut">
              <a:rPr lang="ko-KR" altLang="en-US" smtClean="0"/>
              <a:t>2019-02-21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C4332-B22A-428F-BCC1-6C8D00273B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794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C4332-B22A-428F-BCC1-6C8D00273B7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453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아직 정확한 사용법은 모르겠지만</a:t>
            </a:r>
            <a:r>
              <a:rPr lang="en-US" altLang="ko-KR" dirty="0"/>
              <a:t>, </a:t>
            </a:r>
            <a:r>
              <a:rPr lang="ko-KR" altLang="en-US" dirty="0"/>
              <a:t>입력한 이벤트</a:t>
            </a:r>
            <a:r>
              <a:rPr lang="en-US" altLang="ko-KR" dirty="0"/>
              <a:t>, </a:t>
            </a:r>
            <a:r>
              <a:rPr lang="ko-KR" altLang="en-US" dirty="0"/>
              <a:t>프로모션에 대해 하나의 함수를 추정하는 모습이다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예를 들어 </a:t>
            </a:r>
            <a:r>
              <a:rPr lang="en-US" altLang="ko-KR" dirty="0"/>
              <a:t>A </a:t>
            </a:r>
            <a:r>
              <a:rPr lang="ko-KR" altLang="en-US" dirty="0"/>
              <a:t>이벤트 </a:t>
            </a:r>
            <a:r>
              <a:rPr lang="en-US" altLang="ko-KR" dirty="0"/>
              <a:t>B</a:t>
            </a:r>
            <a:r>
              <a:rPr lang="ko-KR" altLang="en-US" dirty="0"/>
              <a:t>이벤트에 대해 함수를 추정하는 방식이 아닌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이벤트의 함수 하나를 추정하는 방식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C4332-B22A-428F-BCC1-6C8D00273B7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65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C4332-B22A-428F-BCC1-6C8D00273B7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755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모델에 들어가는 최종 </a:t>
            </a:r>
            <a:r>
              <a:rPr lang="en-US" altLang="ko-KR" dirty="0"/>
              <a:t>INPUT</a:t>
            </a:r>
          </a:p>
          <a:p>
            <a:r>
              <a:rPr lang="en-US" altLang="ko-KR" dirty="0"/>
              <a:t>Value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예측하고자 하는 </a:t>
            </a:r>
            <a:r>
              <a:rPr lang="ko-KR" altLang="en-US" dirty="0" err="1"/>
              <a:t>실제값</a:t>
            </a:r>
            <a:endParaRPr lang="en-US" altLang="ko-KR" dirty="0"/>
          </a:p>
          <a:p>
            <a:r>
              <a:rPr lang="en-US" altLang="ko-KR" dirty="0" err="1"/>
              <a:t>Trend_period_value</a:t>
            </a:r>
            <a:r>
              <a:rPr lang="en-US" altLang="ko-KR" dirty="0"/>
              <a:t> : prophet(</a:t>
            </a:r>
            <a:r>
              <a:rPr lang="en-US" altLang="ko-KR" dirty="0" err="1"/>
              <a:t>facebook</a:t>
            </a:r>
            <a:r>
              <a:rPr lang="ko-KR" altLang="en-US" dirty="0"/>
              <a:t> 패키지</a:t>
            </a:r>
            <a:r>
              <a:rPr lang="en-US" altLang="ko-KR" dirty="0"/>
              <a:t>)</a:t>
            </a:r>
            <a:r>
              <a:rPr lang="ko-KR" altLang="en-US" dirty="0"/>
              <a:t>로 구한 트렌드 및 주기 </a:t>
            </a:r>
            <a:r>
              <a:rPr lang="ko-KR" altLang="en-US" dirty="0" err="1"/>
              <a:t>예측값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C4332-B22A-428F-BCC1-6C8D00273B7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332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모델에 들어가는 최종 </a:t>
            </a:r>
            <a:r>
              <a:rPr lang="en-US" altLang="ko-KR" dirty="0"/>
              <a:t>INPUT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C4332-B22A-428F-BCC1-6C8D00273B7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535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CD76C-D7B0-4F33-A349-BF2A8ADBC3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71ED361-ED26-4DC9-8FCF-66C0FBC4E1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F5E9D-87CE-4A4A-BAA4-A5FCC0DB5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06700-7563-4042-BE6B-8C6E3B6E6CD3}" type="datetimeFigureOut">
              <a:rPr lang="ko-KR" altLang="en-US" smtClean="0"/>
              <a:t>2019-02-21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770563-FB94-441E-B411-DDD89DB7B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2D64C2-3ACD-4107-BE6F-EB64B44B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19F58-FE51-4183-813A-182C5BC40E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357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F3ED0A-283F-44B2-B361-D679847E8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784227-E42B-4FF1-A194-DF8406EEE0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AADBAD-E454-4A09-9FC0-478E7E885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06700-7563-4042-BE6B-8C6E3B6E6CD3}" type="datetimeFigureOut">
              <a:rPr lang="ko-KR" altLang="en-US" smtClean="0"/>
              <a:t>2019-02-21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3A6AFB-3D4E-4424-A071-DFFA204EF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A46BC0-6AA8-427A-9367-951A3391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19F58-FE51-4183-813A-182C5BC40E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041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C3841BB-192D-4519-9C51-D1101BDBF6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8AFACC-33CD-4D6F-BF7B-96146FC8C8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3DEE11-81F9-47CD-A3DF-CE420D7C0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06700-7563-4042-BE6B-8C6E3B6E6CD3}" type="datetimeFigureOut">
              <a:rPr lang="ko-KR" altLang="en-US" smtClean="0"/>
              <a:t>2019-02-21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2F5EC6-6C73-4D4F-BD9F-C4A55E52C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B742FF-B71A-4B67-901A-EC70BB650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19F58-FE51-4183-813A-182C5BC40E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876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84426F-537D-4F27-9716-DB80E5F0B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6DA64D-7169-47C2-8705-B8DC6992D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90198D-BC32-4F06-BAB2-E26CBEFEB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06700-7563-4042-BE6B-8C6E3B6E6CD3}" type="datetimeFigureOut">
              <a:rPr lang="ko-KR" altLang="en-US" smtClean="0"/>
              <a:t>2019-02-21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F9DCA1-7CAE-418A-9118-4488F624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DCC8EC-A482-45D6-A2F5-AA3B5196A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19F58-FE51-4183-813A-182C5BC40E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690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A6EF5-C562-4819-B1E1-798CF3193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B0559C-742D-4367-B7BA-A9FBE1402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0D612C-210A-4926-B3CB-F1C3C7F2D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06700-7563-4042-BE6B-8C6E3B6E6CD3}" type="datetimeFigureOut">
              <a:rPr lang="ko-KR" altLang="en-US" smtClean="0"/>
              <a:t>2019-02-21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3D2B42-1D73-495D-8DBC-1DC62DDF0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FECCF7-ED4A-4BCA-B066-ABB02AC20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19F58-FE51-4183-813A-182C5BC40E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704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AB84C8-3CD4-49D8-8D6B-4BE238F7B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05DA65-62CB-4339-A7AA-4F84877946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77064E-BDDF-43D6-9F0C-EF5CAD204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E06B36-CB59-455E-AF91-981271F4D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06700-7563-4042-BE6B-8C6E3B6E6CD3}" type="datetimeFigureOut">
              <a:rPr lang="ko-KR" altLang="en-US" smtClean="0"/>
              <a:t>2019-02-21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954F9B-F869-4BF5-9E51-8AB56EFBD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FEA419-F966-4B73-B31D-378634AD0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19F58-FE51-4183-813A-182C5BC40E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780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831B37-1766-4353-9C81-1E5D2A27B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18FE3C-533E-4B8F-83DC-85D23BF33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C02408-EE2A-4190-830B-CED7EE0D7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2D2FF89-B852-4033-9C8C-5D0624FE01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2F150E2-B4AD-4F7B-8599-BA2DA4472E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DD4ECFE-13CC-4912-9269-0CFD26522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06700-7563-4042-BE6B-8C6E3B6E6CD3}" type="datetimeFigureOut">
              <a:rPr lang="ko-KR" altLang="en-US" smtClean="0"/>
              <a:t>2019-02-21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3FD55FB-4719-43D4-93CA-C342DB3AB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C17DE73-DF98-4F25-9076-07876C37D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19F58-FE51-4183-813A-182C5BC40E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225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D3B406-89F4-4821-A5DA-21EC10148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E2C1B1-FEEE-4CB2-B9B1-D7A04553E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06700-7563-4042-BE6B-8C6E3B6E6CD3}" type="datetimeFigureOut">
              <a:rPr lang="ko-KR" altLang="en-US" smtClean="0"/>
              <a:t>2019-02-21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88BBA51-D604-47DE-9104-7007A15CC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2935657-86E5-43BA-AC91-E0A2DE88C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19F58-FE51-4183-813A-182C5BC40E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887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3F293C3-C5D7-45CA-A417-C104E296E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06700-7563-4042-BE6B-8C6E3B6E6CD3}" type="datetimeFigureOut">
              <a:rPr lang="ko-KR" altLang="en-US" smtClean="0"/>
              <a:t>2019-02-21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4BD47F-9AB6-418F-B40E-5A5C108AC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B75C1A-260F-430D-AE30-5CB053935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19F58-FE51-4183-813A-182C5BC40E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753605-F9FD-4813-9CE8-6F0BF15DD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F225DB-C0F7-45C1-B518-553317297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A6695F-83E4-4DEB-A71D-75735F0CF1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CCC879-3E93-4528-9803-1466BE52D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06700-7563-4042-BE6B-8C6E3B6E6CD3}" type="datetimeFigureOut">
              <a:rPr lang="ko-KR" altLang="en-US" smtClean="0"/>
              <a:t>2019-02-21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ABCA3B-2A4A-45E0-BC70-EBC2DDC1B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2FCF4A-200A-4AA0-8F11-CB8DA9DB2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19F58-FE51-4183-813A-182C5BC40E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606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1AAE09-4C61-4A74-BB51-2EC783CBC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705E5-DA0D-4D10-AD77-E0C4F0162B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656280-C564-46F8-AE6C-B4E4EDD9BB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65E35C-8309-4F4A-A018-2633F4808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06700-7563-4042-BE6B-8C6E3B6E6CD3}" type="datetimeFigureOut">
              <a:rPr lang="ko-KR" altLang="en-US" smtClean="0"/>
              <a:t>2019-02-21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BDB75B-D97E-4E7C-A18D-1469E7E72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7FAACE-620E-4287-8EC1-35767AF3D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19F58-FE51-4183-813A-182C5BC40E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660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B93D0F9-17AB-482B-ACA7-41B8F282B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F483E9-F770-4AE7-8248-751BC2EB6E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6AC95D-38A4-4EF2-8A7B-A43650FE2D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06700-7563-4042-BE6B-8C6E3B6E6CD3}" type="datetimeFigureOut">
              <a:rPr lang="ko-KR" altLang="en-US" smtClean="0"/>
              <a:t>2019-02-21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30D5C3-57D1-482F-8018-ADD67D7A9A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029BDA-6CBE-41B1-8D91-ED9B62DCC3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19F58-FE51-4183-813A-182C5BC40E7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15E3F9-F925-435E-BA73-E8FA609F336D}"/>
              </a:ext>
            </a:extLst>
          </p:cNvPr>
          <p:cNvSpPr/>
          <p:nvPr userDrawn="1"/>
        </p:nvSpPr>
        <p:spPr>
          <a:xfrm>
            <a:off x="0" y="0"/>
            <a:ext cx="12192000" cy="13652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F2F61F3-A745-42CA-8265-C2766D6F249A}"/>
              </a:ext>
            </a:extLst>
          </p:cNvPr>
          <p:cNvSpPr/>
          <p:nvPr userDrawn="1"/>
        </p:nvSpPr>
        <p:spPr>
          <a:xfrm>
            <a:off x="0" y="6721475"/>
            <a:ext cx="12192000" cy="13652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351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anbi-ncsoft.github.io/works/2019/01/08/works-promotionImpact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/prophet" TargetMode="External"/><Relationship Id="rId2" Type="http://schemas.openxmlformats.org/officeDocument/2006/relationships/hyperlink" Target="https://github.com/google/CausalImpac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6CCCFE-96ED-4A99-99AC-55E4F9B59066}"/>
              </a:ext>
            </a:extLst>
          </p:cNvPr>
          <p:cNvSpPr txBox="1"/>
          <p:nvPr/>
        </p:nvSpPr>
        <p:spPr>
          <a:xfrm>
            <a:off x="6545766" y="2509024"/>
            <a:ext cx="3624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[</a:t>
            </a:r>
            <a:r>
              <a:rPr lang="ko-KR" altLang="en-US" sz="1600" dirty="0"/>
              <a:t>잡지</a:t>
            </a:r>
            <a:r>
              <a:rPr lang="en-US" altLang="ko-KR" sz="1600" dirty="0"/>
              <a:t>] </a:t>
            </a:r>
            <a:r>
              <a:rPr lang="ko-KR" altLang="en-US" sz="1600" dirty="0"/>
              <a:t>마이크로 </a:t>
            </a:r>
            <a:r>
              <a:rPr lang="ko-KR" altLang="en-US" sz="1600" dirty="0" err="1"/>
              <a:t>소트프</a:t>
            </a:r>
            <a:r>
              <a:rPr lang="ko-KR" altLang="en-US" sz="1600" dirty="0"/>
              <a:t> </a:t>
            </a:r>
            <a:r>
              <a:rPr lang="en-US" altLang="ko-KR" sz="1600" dirty="0"/>
              <a:t>395</a:t>
            </a:r>
            <a:r>
              <a:rPr lang="ko-KR" altLang="en-US" sz="1600" dirty="0"/>
              <a:t>호 </a:t>
            </a:r>
            <a:endParaRPr lang="en-US" altLang="ko-KR" sz="16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2F8533-CBB6-4D85-BC29-B5D9625934D9}"/>
              </a:ext>
            </a:extLst>
          </p:cNvPr>
          <p:cNvSpPr/>
          <p:nvPr/>
        </p:nvSpPr>
        <p:spPr>
          <a:xfrm>
            <a:off x="6687714" y="2928314"/>
            <a:ext cx="4937249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/>
              <a:t>회귀 모형을 통한 프로모션 효과 분석</a:t>
            </a:r>
            <a:r>
              <a:rPr lang="en-US" altLang="ko-KR" sz="1400" dirty="0"/>
              <a:t>, Promotion Impact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/>
              <a:t> </a:t>
            </a:r>
            <a:r>
              <a:rPr lang="ko-KR" altLang="en-US" sz="1400" dirty="0"/>
              <a:t>참고 사이트 </a:t>
            </a:r>
            <a:r>
              <a:rPr lang="en-US" altLang="ko-KR" sz="1400" dirty="0"/>
              <a:t>: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ko-KR" sz="1400" dirty="0">
                <a:hlinkClick r:id="rId3"/>
              </a:rPr>
              <a:t> </a:t>
            </a:r>
            <a:r>
              <a:rPr lang="ko-KR" altLang="en-US" sz="1400" dirty="0">
                <a:hlinkClick r:id="rId3"/>
              </a:rPr>
              <a:t>저자 블로그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ko-KR" sz="1400" dirty="0"/>
              <a:t> </a:t>
            </a:r>
            <a:r>
              <a:rPr lang="ko-KR" altLang="en-US" sz="1400" dirty="0"/>
              <a:t>마소 </a:t>
            </a:r>
            <a:r>
              <a:rPr lang="en-US" altLang="ko-KR" sz="1400" dirty="0"/>
              <a:t>395 </a:t>
            </a:r>
            <a:r>
              <a:rPr lang="ko-KR" altLang="en-US" sz="1400" dirty="0"/>
              <a:t>호</a:t>
            </a:r>
            <a:endParaRPr lang="en-US" altLang="ko-KR" sz="1400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C0491F-1E90-47C0-8640-AB7CD9406867}"/>
              </a:ext>
            </a:extLst>
          </p:cNvPr>
          <p:cNvSpPr txBox="1"/>
          <p:nvPr/>
        </p:nvSpPr>
        <p:spPr>
          <a:xfrm>
            <a:off x="7370956" y="4778791"/>
            <a:ext cx="1884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박이삭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0854D37-863F-4843-A796-7B27B4963A86}"/>
              </a:ext>
            </a:extLst>
          </p:cNvPr>
          <p:cNvSpPr/>
          <p:nvPr/>
        </p:nvSpPr>
        <p:spPr>
          <a:xfrm>
            <a:off x="724829" y="2079208"/>
            <a:ext cx="5519854" cy="2699583"/>
          </a:xfrm>
          <a:prstGeom prst="rect">
            <a:avLst/>
          </a:prstGeom>
          <a:blipFill dpi="0" rotWithShape="1">
            <a:blip r:embed="rId4">
              <a:alphaModFix amt="7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633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BBE873D-7760-4084-8A1F-33230DC48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2" y="1203324"/>
            <a:ext cx="6016366" cy="34956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2998BDE-3A76-45C7-B78B-B8EE5D336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3573" y="860424"/>
            <a:ext cx="4518025" cy="54041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3B2D3B-023D-497C-AD54-A5C4DBA4B592}"/>
              </a:ext>
            </a:extLst>
          </p:cNvPr>
          <p:cNvSpPr txBox="1"/>
          <p:nvPr/>
        </p:nvSpPr>
        <p:spPr>
          <a:xfrm>
            <a:off x="200722" y="512956"/>
            <a:ext cx="2999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Input </a:t>
            </a:r>
            <a:r>
              <a:rPr lang="ko-KR" altLang="en-US" dirty="0"/>
              <a:t>데이터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3C215AA-078D-4CB5-A500-FD41E74EE01A}"/>
              </a:ext>
            </a:extLst>
          </p:cNvPr>
          <p:cNvCxnSpPr>
            <a:cxnSpLocks/>
          </p:cNvCxnSpPr>
          <p:nvPr/>
        </p:nvCxnSpPr>
        <p:spPr>
          <a:xfrm>
            <a:off x="482569" y="882288"/>
            <a:ext cx="16002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396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80CC208-9011-415A-83A6-E26D0435E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41" y="596900"/>
            <a:ext cx="11888411" cy="56261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211193" y="1016000"/>
            <a:ext cx="1018159" cy="4800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229352" y="1016000"/>
            <a:ext cx="1018159" cy="22733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0CB13D-11E6-40E5-85C9-1728B7CAA788}"/>
              </a:ext>
            </a:extLst>
          </p:cNvPr>
          <p:cNvSpPr/>
          <p:nvPr/>
        </p:nvSpPr>
        <p:spPr>
          <a:xfrm>
            <a:off x="2366393" y="1562100"/>
            <a:ext cx="1018159" cy="3429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611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5E35E4D-51DB-440A-8EE2-5344D0345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975" y="995362"/>
            <a:ext cx="9544050" cy="48672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32818E-D744-4C71-99E9-EFA70DA50D42}"/>
              </a:ext>
            </a:extLst>
          </p:cNvPr>
          <p:cNvSpPr txBox="1"/>
          <p:nvPr/>
        </p:nvSpPr>
        <p:spPr>
          <a:xfrm>
            <a:off x="200722" y="512956"/>
            <a:ext cx="2999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모델 생성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389E802-8112-476E-AAFF-1D41B54B6D3B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482569" y="882288"/>
            <a:ext cx="12179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C3E72378-7325-438A-848A-FD43160AFFA9}"/>
              </a:ext>
            </a:extLst>
          </p:cNvPr>
          <p:cNvSpPr/>
          <p:nvPr/>
        </p:nvSpPr>
        <p:spPr>
          <a:xfrm>
            <a:off x="4114800" y="1181100"/>
            <a:ext cx="787400" cy="2286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D540CA5-D640-4B15-9600-061339A7EF48}"/>
              </a:ext>
            </a:extLst>
          </p:cNvPr>
          <p:cNvSpPr/>
          <p:nvPr/>
        </p:nvSpPr>
        <p:spPr>
          <a:xfrm>
            <a:off x="5918200" y="1193799"/>
            <a:ext cx="1231900" cy="2286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075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90F3EFD-4AFA-4302-9867-691B172F2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25" y="1176025"/>
            <a:ext cx="4781550" cy="904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547C6D-D0AD-47BD-94A2-29829991D4FC}"/>
              </a:ext>
            </a:extLst>
          </p:cNvPr>
          <p:cNvSpPr txBox="1"/>
          <p:nvPr/>
        </p:nvSpPr>
        <p:spPr>
          <a:xfrm>
            <a:off x="200722" y="512956"/>
            <a:ext cx="2999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결과 </a:t>
            </a:r>
            <a:r>
              <a:rPr lang="en-US" altLang="ko-KR" dirty="0"/>
              <a:t>&amp; </a:t>
            </a:r>
            <a:r>
              <a:rPr lang="ko-KR" altLang="en-US" dirty="0"/>
              <a:t>정리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D9D9A89-DAA2-465A-A46D-0092B414E450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482569" y="882288"/>
            <a:ext cx="12179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55F016C-F088-4BF2-B72C-8E12A028A85B}"/>
              </a:ext>
            </a:extLst>
          </p:cNvPr>
          <p:cNvSpPr txBox="1"/>
          <p:nvPr/>
        </p:nvSpPr>
        <p:spPr>
          <a:xfrm>
            <a:off x="5676899" y="1176025"/>
            <a:ext cx="5832475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A </a:t>
            </a:r>
            <a:r>
              <a:rPr lang="ko-KR" altLang="en-US" sz="1600" dirty="0"/>
              <a:t>유형 프로모션을 진행하면 일매출이 약 </a:t>
            </a:r>
            <a:r>
              <a:rPr lang="en-US" altLang="ko-KR" sz="1600" dirty="0"/>
              <a:t>19.35% </a:t>
            </a:r>
            <a:r>
              <a:rPr lang="ko-KR" altLang="en-US" sz="1600" dirty="0"/>
              <a:t>증가한다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A -&gt; E</a:t>
            </a:r>
            <a:r>
              <a:rPr lang="ko-KR" altLang="en-US" sz="1600" dirty="0"/>
              <a:t>로 갈수록 효과가 줄어든다</a:t>
            </a:r>
            <a:r>
              <a:rPr lang="en-US" altLang="ko-KR" sz="1600" dirty="0"/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DD8E25-758A-4C69-88F9-1AB023AC963E}"/>
              </a:ext>
            </a:extLst>
          </p:cNvPr>
          <p:cNvSpPr txBox="1"/>
          <p:nvPr/>
        </p:nvSpPr>
        <p:spPr>
          <a:xfrm>
            <a:off x="787400" y="2501900"/>
            <a:ext cx="105029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추가 </a:t>
            </a:r>
            <a:r>
              <a:rPr lang="en-US" altLang="ko-KR" b="1" dirty="0"/>
              <a:t>: </a:t>
            </a:r>
            <a:r>
              <a:rPr lang="ko-KR" altLang="en-US" dirty="0"/>
              <a:t>저자는 실제 데이터를 이용해 모델이 거의 정확하다고 확인했다고 함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b="1" dirty="0"/>
              <a:t>주의할 점 </a:t>
            </a:r>
            <a:r>
              <a:rPr lang="en-US" altLang="ko-KR" b="1" dirty="0"/>
              <a:t>: </a:t>
            </a:r>
            <a:r>
              <a:rPr lang="ko-KR" altLang="en-US" dirty="0"/>
              <a:t>오늘 발표 내용에는 자세한 수식은 생략된 내용입니다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b="1" dirty="0"/>
              <a:t>장점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회귀분석을 이용한 방법이라 구현 속도가 빠르다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b="1" dirty="0"/>
              <a:t>결론 </a:t>
            </a:r>
            <a:r>
              <a:rPr lang="en-US" altLang="ko-KR" b="1" dirty="0"/>
              <a:t>: </a:t>
            </a:r>
            <a:r>
              <a:rPr lang="ko-KR" altLang="en-US" dirty="0"/>
              <a:t>이벤트 기록은 매우 중요하며</a:t>
            </a:r>
            <a:r>
              <a:rPr lang="en-US" altLang="ko-KR" dirty="0"/>
              <a:t>, </a:t>
            </a:r>
            <a:r>
              <a:rPr lang="ko-KR" altLang="en-US" dirty="0"/>
              <a:t>효과를 측정할 수 있는 방법은 존재한다</a:t>
            </a:r>
            <a:r>
              <a:rPr lang="en-US" altLang="ko-KR" dirty="0"/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2653723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97D820-19AC-4782-9DB5-BC1C01635835}"/>
              </a:ext>
            </a:extLst>
          </p:cNvPr>
          <p:cNvSpPr txBox="1"/>
          <p:nvPr/>
        </p:nvSpPr>
        <p:spPr>
          <a:xfrm>
            <a:off x="662940" y="582930"/>
            <a:ext cx="10778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 프로모션 효과측정에는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07E425-D92A-420C-AFA8-1AF3948465EE}"/>
              </a:ext>
            </a:extLst>
          </p:cNvPr>
          <p:cNvSpPr txBox="1"/>
          <p:nvPr/>
        </p:nvSpPr>
        <p:spPr>
          <a:xfrm>
            <a:off x="662940" y="1417320"/>
            <a:ext cx="10778490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그래서 좀 더 목적에 맞게 특화된 시계열 지표 분석용 라이브러리들이 있다</a:t>
            </a:r>
            <a:r>
              <a:rPr lang="en-US" altLang="ko-KR" sz="1600" dirty="0"/>
              <a:t>. </a:t>
            </a:r>
            <a:r>
              <a:rPr lang="ko-KR" altLang="en-US" sz="1600" dirty="0"/>
              <a:t>최근에 가장 널리 알려진 것은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[</a:t>
            </a:r>
            <a:r>
              <a:rPr lang="ko-KR" altLang="en-US" sz="1600" dirty="0"/>
              <a:t>구글</a:t>
            </a:r>
            <a:r>
              <a:rPr lang="en-US" altLang="ko-KR" sz="1600" dirty="0"/>
              <a:t>]</a:t>
            </a:r>
            <a:r>
              <a:rPr lang="ko-KR" altLang="en-US" sz="1600" dirty="0"/>
              <a:t>의 </a:t>
            </a:r>
            <a:r>
              <a:rPr lang="en-US" altLang="ko-KR" sz="1600" b="1" dirty="0" err="1"/>
              <a:t>causalImpact</a:t>
            </a:r>
            <a:r>
              <a:rPr lang="en-US" altLang="ko-KR" sz="1600" b="1" dirty="0"/>
              <a:t> </a:t>
            </a:r>
            <a:r>
              <a:rPr lang="en-US" altLang="ko-KR" sz="1600" dirty="0"/>
              <a:t>(</a:t>
            </a:r>
            <a:r>
              <a:rPr lang="en-US" altLang="ko-KR" sz="1600" dirty="0">
                <a:hlinkClick r:id="rId2"/>
              </a:rPr>
              <a:t>https://github.com/google/CausalImpact</a:t>
            </a:r>
            <a:r>
              <a:rPr lang="en-US" altLang="ko-KR" sz="1600" dirty="0"/>
              <a:t>) </a:t>
            </a:r>
            <a:r>
              <a:rPr lang="ko-KR" altLang="en-US" sz="1600" dirty="0"/>
              <a:t>와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[</a:t>
            </a:r>
            <a:r>
              <a:rPr lang="ko-KR" altLang="en-US" sz="1600" dirty="0"/>
              <a:t>페이스북</a:t>
            </a:r>
            <a:r>
              <a:rPr lang="en-US" altLang="ko-KR" sz="1600" dirty="0"/>
              <a:t>]</a:t>
            </a:r>
            <a:r>
              <a:rPr lang="ko-KR" altLang="en-US" sz="1600" dirty="0"/>
              <a:t>의 </a:t>
            </a:r>
            <a:r>
              <a:rPr lang="en-US" altLang="ko-KR" sz="1600" b="1" dirty="0"/>
              <a:t>prophet </a:t>
            </a:r>
            <a:r>
              <a:rPr lang="en-US" altLang="ko-KR" sz="1600" dirty="0"/>
              <a:t>(</a:t>
            </a:r>
            <a:r>
              <a:rPr lang="en-US" altLang="ko-KR" sz="1600" dirty="0">
                <a:hlinkClick r:id="rId3"/>
              </a:rPr>
              <a:t>https://github.com/facebook/prophet</a:t>
            </a:r>
            <a:r>
              <a:rPr lang="en-US" altLang="ko-KR" sz="1600" dirty="0"/>
              <a:t>) </a:t>
            </a:r>
            <a:r>
              <a:rPr lang="ko-KR" altLang="en-US" sz="1600" dirty="0"/>
              <a:t>이다</a:t>
            </a:r>
            <a:r>
              <a:rPr lang="en-US" altLang="ko-KR" sz="1600" dirty="0"/>
              <a:t>. 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이 두 패키지의 특징 및 한계점은 다음과 같다</a:t>
            </a:r>
            <a:r>
              <a:rPr lang="en-US" altLang="ko-KR" sz="1600" dirty="0"/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BAA6A4-B21C-4734-A384-E1264ACEB52D}"/>
              </a:ext>
            </a:extLst>
          </p:cNvPr>
          <p:cNvSpPr/>
          <p:nvPr/>
        </p:nvSpPr>
        <p:spPr>
          <a:xfrm>
            <a:off x="662940" y="3429000"/>
            <a:ext cx="10389870" cy="2272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err="1"/>
              <a:t>causalImpact</a:t>
            </a:r>
            <a:r>
              <a:rPr lang="en-US" altLang="ko-KR" sz="1200" dirty="0"/>
              <a:t>: </a:t>
            </a:r>
            <a:r>
              <a:rPr lang="ko-KR" altLang="en-US" sz="1200" dirty="0"/>
              <a:t>프로모션에 영향을 받는 지표와 그렇지 않은 </a:t>
            </a:r>
            <a:r>
              <a:rPr lang="ko-KR" altLang="en-US" sz="1200" u="sng" dirty="0"/>
              <a:t>지표 두 개</a:t>
            </a:r>
            <a:r>
              <a:rPr lang="ko-KR" altLang="en-US" sz="1200" dirty="0"/>
              <a:t>를 제공하고 </a:t>
            </a:r>
            <a:r>
              <a:rPr lang="ko-KR" altLang="en-US" sz="1200" u="sng" dirty="0"/>
              <a:t>이 둘 간의 관계를 토대로 프로모션의 효과를 추정</a:t>
            </a:r>
            <a:r>
              <a:rPr lang="ko-KR" altLang="en-US" sz="1200" dirty="0"/>
              <a:t>하는 방식이다</a:t>
            </a:r>
            <a:r>
              <a:rPr lang="en-US" altLang="ko-KR" sz="1200" dirty="0"/>
              <a:t>. </a:t>
            </a:r>
            <a:r>
              <a:rPr lang="ko-KR" altLang="en-US" sz="1200" dirty="0"/>
              <a:t>목적 자체가 프로모션 효과를 추정하기 </a:t>
            </a:r>
            <a:r>
              <a:rPr lang="ko-KR" altLang="en-US" sz="1200" dirty="0" err="1"/>
              <a:t>위함이기</a:t>
            </a:r>
            <a:r>
              <a:rPr lang="ko-KR" altLang="en-US" sz="1200" dirty="0"/>
              <a:t> 때문에 특정 프로모션의 효과를 다양한 측면에서 직관적으로 추정해주는 장점이 있다</a:t>
            </a:r>
            <a:r>
              <a:rPr lang="en-US" altLang="ko-KR" sz="1200" dirty="0"/>
              <a:t>. </a:t>
            </a:r>
            <a:r>
              <a:rPr lang="ko-KR" altLang="en-US" sz="1200" dirty="0"/>
              <a:t>하지만 앞서 언급했듯이 프로모션 효과를 분석하려면 대조군 역할을 하는 지표가 필요하다</a:t>
            </a:r>
            <a:r>
              <a:rPr lang="en-US" altLang="ko-KR" sz="1200" dirty="0"/>
              <a:t>. </a:t>
            </a:r>
            <a:r>
              <a:rPr lang="ko-KR" altLang="en-US" sz="1200" dirty="0"/>
              <a:t>예를 들어 </a:t>
            </a:r>
            <a:r>
              <a:rPr lang="ko-KR" altLang="en-US" sz="1200" u="sng" dirty="0">
                <a:solidFill>
                  <a:srgbClr val="FF0000"/>
                </a:solidFill>
              </a:rPr>
              <a:t>구글과 같은</a:t>
            </a:r>
            <a:r>
              <a:rPr lang="ko-KR" altLang="en-US" sz="1200" u="sng" dirty="0"/>
              <a:t> 글로벌 기업의 경우 어떤 프로모션을 특정 국가에만 실시</a:t>
            </a:r>
            <a:r>
              <a:rPr lang="ko-KR" altLang="en-US" sz="1200" dirty="0"/>
              <a:t>할 수 있을 것이다</a:t>
            </a:r>
            <a:r>
              <a:rPr lang="en-US" altLang="ko-KR" sz="1200" dirty="0"/>
              <a:t>. </a:t>
            </a:r>
            <a:r>
              <a:rPr lang="ko-KR" altLang="en-US" sz="1200" dirty="0"/>
              <a:t>이 경우 해당 국가의 프로모션 효과를 추정하기 위해 대조군으로 다른 국가 지표를 둘 수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만약 이런 식의 프로모션 진행이 어려운 상황이라면 이 패키지를 이용하기는 어렵다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prophet</a:t>
            </a:r>
            <a:r>
              <a:rPr lang="en-US" altLang="ko-KR" sz="1200" dirty="0"/>
              <a:t>: </a:t>
            </a:r>
            <a:r>
              <a:rPr lang="ko-KR" altLang="en-US" sz="1200" dirty="0"/>
              <a:t>별다른 튜닝 없이도 쉽게 시계열 예측 모델을 만들 수 있는 장점이 있다</a:t>
            </a:r>
            <a:r>
              <a:rPr lang="en-US" altLang="ko-KR" sz="1200" dirty="0"/>
              <a:t>. </a:t>
            </a:r>
            <a:r>
              <a:rPr lang="ko-KR" altLang="en-US" sz="1200" dirty="0"/>
              <a:t>그러나 이 패키지는 </a:t>
            </a:r>
            <a:r>
              <a:rPr lang="ko-KR" altLang="en-US" sz="1200" u="sng" dirty="0"/>
              <a:t>시계열 예측에 초점</a:t>
            </a:r>
            <a:r>
              <a:rPr lang="ko-KR" altLang="en-US" sz="1200" dirty="0"/>
              <a:t>을 맞췄기 때문에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         </a:t>
            </a:r>
            <a:r>
              <a:rPr lang="ko-KR" altLang="en-US" sz="1200" dirty="0"/>
              <a:t> </a:t>
            </a:r>
            <a:r>
              <a:rPr lang="ko-KR" altLang="en-US" sz="1200" u="sng" dirty="0"/>
              <a:t>특정 프로모션의 효과를 추정하는 목적으로 사용하기에는 다소 불편</a:t>
            </a:r>
            <a:r>
              <a:rPr lang="ko-KR" altLang="en-US" sz="1200" dirty="0"/>
              <a:t>하다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8870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F28BF8-D9F6-46D3-8517-F5ECF9C01976}"/>
              </a:ext>
            </a:extLst>
          </p:cNvPr>
          <p:cNvSpPr txBox="1"/>
          <p:nvPr/>
        </p:nvSpPr>
        <p:spPr>
          <a:xfrm>
            <a:off x="2062975" y="1215483"/>
            <a:ext cx="79039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어느 </a:t>
            </a:r>
            <a:r>
              <a:rPr lang="ko-KR" altLang="en-US" dirty="0" err="1"/>
              <a:t>회사든</a:t>
            </a:r>
            <a:r>
              <a:rPr lang="ko-KR" altLang="en-US" dirty="0"/>
              <a:t> 매출을 상승 시키기 위해 </a:t>
            </a:r>
            <a:r>
              <a:rPr lang="ko-KR" altLang="en-US" dirty="0">
                <a:solidFill>
                  <a:srgbClr val="FF0000"/>
                </a:solidFill>
              </a:rPr>
              <a:t>마케팅</a:t>
            </a:r>
            <a:r>
              <a:rPr lang="ko-KR" altLang="en-US" dirty="0"/>
              <a:t> 혹은 </a:t>
            </a:r>
            <a:r>
              <a:rPr lang="ko-KR" altLang="en-US" dirty="0">
                <a:solidFill>
                  <a:srgbClr val="FF0000"/>
                </a:solidFill>
              </a:rPr>
              <a:t>프로모션</a:t>
            </a:r>
            <a:r>
              <a:rPr lang="ko-KR" altLang="en-US" dirty="0"/>
              <a:t>을 진행한다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하지만 이들의 </a:t>
            </a:r>
            <a:r>
              <a:rPr lang="ko-KR" altLang="en-US" b="1" u="sng" dirty="0"/>
              <a:t>정확한 효과 측정</a:t>
            </a:r>
            <a:r>
              <a:rPr lang="ko-KR" altLang="en-US" dirty="0"/>
              <a:t>은 어떻게 할 수 있을까</a:t>
            </a:r>
            <a:r>
              <a:rPr lang="en-US" altLang="ko-KR" dirty="0"/>
              <a:t>?</a:t>
            </a: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5924B5-483F-4E70-9A8F-BE0006B9FFDD}"/>
              </a:ext>
            </a:extLst>
          </p:cNvPr>
          <p:cNvSpPr txBox="1"/>
          <p:nvPr/>
        </p:nvSpPr>
        <p:spPr>
          <a:xfrm>
            <a:off x="200722" y="512956"/>
            <a:ext cx="276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프로모션 효과 측정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5132EDF-7E9D-464C-AB0B-F6F86D513A00}"/>
              </a:ext>
            </a:extLst>
          </p:cNvPr>
          <p:cNvCxnSpPr/>
          <p:nvPr/>
        </p:nvCxnSpPr>
        <p:spPr>
          <a:xfrm>
            <a:off x="356839" y="882288"/>
            <a:ext cx="23752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485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F28BF8-D9F6-46D3-8517-F5ECF9C01976}"/>
              </a:ext>
            </a:extLst>
          </p:cNvPr>
          <p:cNvSpPr txBox="1"/>
          <p:nvPr/>
        </p:nvSpPr>
        <p:spPr>
          <a:xfrm>
            <a:off x="2062975" y="1215483"/>
            <a:ext cx="79039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어느 </a:t>
            </a:r>
            <a:r>
              <a:rPr lang="ko-KR" altLang="en-US" dirty="0" err="1"/>
              <a:t>회사든</a:t>
            </a:r>
            <a:r>
              <a:rPr lang="ko-KR" altLang="en-US" dirty="0"/>
              <a:t> 매출을 상승 시키기 위해 </a:t>
            </a:r>
            <a:r>
              <a:rPr lang="ko-KR" altLang="en-US" dirty="0">
                <a:solidFill>
                  <a:srgbClr val="FF0000"/>
                </a:solidFill>
              </a:rPr>
              <a:t>마케팅</a:t>
            </a:r>
            <a:r>
              <a:rPr lang="ko-KR" altLang="en-US" dirty="0"/>
              <a:t> 혹은 </a:t>
            </a:r>
            <a:r>
              <a:rPr lang="ko-KR" altLang="en-US" dirty="0">
                <a:solidFill>
                  <a:srgbClr val="FF0000"/>
                </a:solidFill>
              </a:rPr>
              <a:t>프로모션</a:t>
            </a:r>
            <a:r>
              <a:rPr lang="ko-KR" altLang="en-US" dirty="0"/>
              <a:t>을 진행한다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하지만 이들의 </a:t>
            </a:r>
            <a:r>
              <a:rPr lang="ko-KR" altLang="en-US" b="1" u="sng" dirty="0"/>
              <a:t>정확한 효과 측정</a:t>
            </a:r>
            <a:r>
              <a:rPr lang="ko-KR" altLang="en-US" dirty="0"/>
              <a:t>은 어떻게 할 수 있을까</a:t>
            </a:r>
            <a:r>
              <a:rPr lang="en-US" altLang="ko-KR" dirty="0"/>
              <a:t>?</a:t>
            </a: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5924B5-483F-4E70-9A8F-BE0006B9FFDD}"/>
              </a:ext>
            </a:extLst>
          </p:cNvPr>
          <p:cNvSpPr txBox="1"/>
          <p:nvPr/>
        </p:nvSpPr>
        <p:spPr>
          <a:xfrm>
            <a:off x="200722" y="512956"/>
            <a:ext cx="276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프로모션 효과 측정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5132EDF-7E9D-464C-AB0B-F6F86D513A00}"/>
              </a:ext>
            </a:extLst>
          </p:cNvPr>
          <p:cNvCxnSpPr/>
          <p:nvPr/>
        </p:nvCxnSpPr>
        <p:spPr>
          <a:xfrm>
            <a:off x="356839" y="882288"/>
            <a:ext cx="23752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ABíì¤í¸ì ëí ì´ë¯¸ì§ ê²ìê²°ê³¼">
            <a:extLst>
              <a:ext uri="{FF2B5EF4-FFF2-40B4-BE49-F238E27FC236}">
                <a16:creationId xmlns:a16="http://schemas.microsoft.com/office/drawing/2014/main" id="{F9972B79-6F53-4AFE-955E-3C87242C8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39" y="2880360"/>
            <a:ext cx="4846575" cy="2796447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EE3F1C-FAF7-4207-AD11-5E7EDD202D87}"/>
              </a:ext>
            </a:extLst>
          </p:cNvPr>
          <p:cNvSpPr txBox="1"/>
          <p:nvPr/>
        </p:nvSpPr>
        <p:spPr>
          <a:xfrm>
            <a:off x="5657850" y="2514600"/>
            <a:ext cx="6069330" cy="2239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기존 </a:t>
            </a:r>
            <a:r>
              <a:rPr lang="en-US" altLang="ko-KR" sz="1600" dirty="0"/>
              <a:t>AB</a:t>
            </a:r>
            <a:r>
              <a:rPr lang="ko-KR" altLang="en-US" sz="1600" dirty="0"/>
              <a:t>테스트 방식은 게임에 현실적으로 적용이 어렵다</a:t>
            </a:r>
            <a:r>
              <a:rPr lang="en-US" altLang="ko-KR" sz="1600" dirty="0"/>
              <a:t>. </a:t>
            </a:r>
          </a:p>
          <a:p>
            <a:pPr>
              <a:lnSpc>
                <a:spcPct val="200000"/>
              </a:lnSpc>
            </a:pPr>
            <a:endParaRPr lang="en-US" altLang="ko-KR" sz="1400" dirty="0"/>
          </a:p>
          <a:p>
            <a:pPr>
              <a:lnSpc>
                <a:spcPct val="200000"/>
              </a:lnSpc>
            </a:pPr>
            <a:r>
              <a:rPr lang="ko-KR" altLang="en-US" sz="1400" dirty="0"/>
              <a:t>    한 집단에만 더 좋은 보상을 줄 수 있지 않기 때문</a:t>
            </a:r>
            <a:r>
              <a:rPr lang="en-US" altLang="ko-KR" sz="1400" dirty="0"/>
              <a:t>.</a:t>
            </a:r>
          </a:p>
          <a:p>
            <a:pPr>
              <a:lnSpc>
                <a:spcPct val="200000"/>
              </a:lnSpc>
            </a:pPr>
            <a:endParaRPr lang="en-US" altLang="ko-KR" sz="1400" dirty="0"/>
          </a:p>
          <a:p>
            <a:pPr>
              <a:lnSpc>
                <a:spcPct val="200000"/>
              </a:lnSpc>
            </a:pPr>
            <a:r>
              <a:rPr lang="ko-KR" altLang="en-US" sz="1400" dirty="0"/>
              <a:t>    프로모션을 진행 </a:t>
            </a:r>
            <a:r>
              <a:rPr lang="ko-KR" altLang="en-US" sz="1400" u="sng" dirty="0"/>
              <a:t>전후 매출이나 유저 유입량을 비교</a:t>
            </a:r>
            <a:r>
              <a:rPr lang="ko-KR" altLang="en-US" sz="1400" dirty="0"/>
              <a:t>하는 방법을 이용</a:t>
            </a:r>
            <a:r>
              <a:rPr lang="en-US" altLang="ko-KR" sz="1400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76A045C-BC7B-4848-9E3E-997B281C1ABC}"/>
              </a:ext>
            </a:extLst>
          </p:cNvPr>
          <p:cNvSpPr/>
          <p:nvPr/>
        </p:nvSpPr>
        <p:spPr>
          <a:xfrm>
            <a:off x="5397201" y="2909887"/>
            <a:ext cx="521297" cy="5581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/>
              <a:t>왜</a:t>
            </a:r>
            <a:r>
              <a:rPr lang="en-US" altLang="ko-KR" b="1" dirty="0"/>
              <a:t>?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28C28E-1FF0-482E-B263-349B545144AA}"/>
              </a:ext>
            </a:extLst>
          </p:cNvPr>
          <p:cNvSpPr/>
          <p:nvPr/>
        </p:nvSpPr>
        <p:spPr>
          <a:xfrm>
            <a:off x="5440679" y="3909060"/>
            <a:ext cx="825867" cy="4546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/>
              <a:t>따라서</a:t>
            </a:r>
            <a:r>
              <a:rPr lang="en-US" altLang="ko-KR" sz="1400" b="1" dirty="0"/>
              <a:t>,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53FBCF-FB30-4F4B-96DD-F5B19F062D32}"/>
              </a:ext>
            </a:extLst>
          </p:cNvPr>
          <p:cNvSpPr txBox="1"/>
          <p:nvPr/>
        </p:nvSpPr>
        <p:spPr>
          <a:xfrm>
            <a:off x="6135148" y="5282712"/>
            <a:ext cx="4037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하지만 이 방법도 완벽하지 않다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8924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077A6B6-AB2B-4692-82CF-3DF79B48ECAF}"/>
              </a:ext>
            </a:extLst>
          </p:cNvPr>
          <p:cNvCxnSpPr>
            <a:cxnSpLocks/>
          </p:cNvCxnSpPr>
          <p:nvPr/>
        </p:nvCxnSpPr>
        <p:spPr>
          <a:xfrm>
            <a:off x="640080" y="4914900"/>
            <a:ext cx="4016777" cy="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E02AEEA8-CF6A-42D4-94CA-24DED7E4F126}"/>
              </a:ext>
            </a:extLst>
          </p:cNvPr>
          <p:cNvSpPr/>
          <p:nvPr/>
        </p:nvSpPr>
        <p:spPr>
          <a:xfrm>
            <a:off x="742950" y="1760220"/>
            <a:ext cx="3783330" cy="2776207"/>
          </a:xfrm>
          <a:custGeom>
            <a:avLst/>
            <a:gdLst>
              <a:gd name="connsiteX0" fmla="*/ 0 w 3028950"/>
              <a:gd name="connsiteY0" fmla="*/ 3097530 h 3119150"/>
              <a:gd name="connsiteX1" fmla="*/ 491490 w 3028950"/>
              <a:gd name="connsiteY1" fmla="*/ 2800350 h 3119150"/>
              <a:gd name="connsiteX2" fmla="*/ 1268730 w 3028950"/>
              <a:gd name="connsiteY2" fmla="*/ 880110 h 3119150"/>
              <a:gd name="connsiteX3" fmla="*/ 2068830 w 3028950"/>
              <a:gd name="connsiteY3" fmla="*/ 2297430 h 3119150"/>
              <a:gd name="connsiteX4" fmla="*/ 3028950 w 3028950"/>
              <a:gd name="connsiteY4" fmla="*/ 0 h 31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8950" h="3119150">
                <a:moveTo>
                  <a:pt x="0" y="3097530"/>
                </a:moveTo>
                <a:cubicBezTo>
                  <a:pt x="140017" y="3133725"/>
                  <a:pt x="280035" y="3169920"/>
                  <a:pt x="491490" y="2800350"/>
                </a:cubicBezTo>
                <a:cubicBezTo>
                  <a:pt x="702945" y="2430780"/>
                  <a:pt x="1005840" y="963930"/>
                  <a:pt x="1268730" y="880110"/>
                </a:cubicBezTo>
                <a:cubicBezTo>
                  <a:pt x="1531620" y="796290"/>
                  <a:pt x="1775460" y="2444115"/>
                  <a:pt x="2068830" y="2297430"/>
                </a:cubicBezTo>
                <a:cubicBezTo>
                  <a:pt x="2362200" y="2150745"/>
                  <a:pt x="2695575" y="1075372"/>
                  <a:pt x="302895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C7BA7E-4C0B-4E35-A7F1-30DC90858F25}"/>
              </a:ext>
            </a:extLst>
          </p:cNvPr>
          <p:cNvSpPr txBox="1"/>
          <p:nvPr/>
        </p:nvSpPr>
        <p:spPr>
          <a:xfrm>
            <a:off x="200722" y="512956"/>
            <a:ext cx="276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프로모션 효과 측정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25313F-B41B-445E-9480-72FD61E3F6FB}"/>
              </a:ext>
            </a:extLst>
          </p:cNvPr>
          <p:cNvCxnSpPr/>
          <p:nvPr/>
        </p:nvCxnSpPr>
        <p:spPr>
          <a:xfrm>
            <a:off x="356839" y="882288"/>
            <a:ext cx="23752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CE53D69-E95E-43A0-A055-393C8FBDC837}"/>
              </a:ext>
            </a:extLst>
          </p:cNvPr>
          <p:cNvCxnSpPr>
            <a:cxnSpLocks/>
          </p:cNvCxnSpPr>
          <p:nvPr/>
        </p:nvCxnSpPr>
        <p:spPr>
          <a:xfrm flipV="1">
            <a:off x="742950" y="1634490"/>
            <a:ext cx="1" cy="3280409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031BA2E-7FB1-489B-9D1D-EE22524D9707}"/>
              </a:ext>
            </a:extLst>
          </p:cNvPr>
          <p:cNvSpPr txBox="1"/>
          <p:nvPr/>
        </p:nvSpPr>
        <p:spPr>
          <a:xfrm>
            <a:off x="5120640" y="965106"/>
            <a:ext cx="63283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어떤 이벤트 </a:t>
            </a:r>
            <a:r>
              <a:rPr lang="en-US" altLang="ko-KR" sz="1400" dirty="0"/>
              <a:t>A </a:t>
            </a:r>
            <a:r>
              <a:rPr lang="ko-KR" altLang="en-US" sz="1400" dirty="0"/>
              <a:t>진행 전 </a:t>
            </a:r>
            <a:r>
              <a:rPr lang="en-US" altLang="ko-KR" sz="1400" dirty="0"/>
              <a:t>DAU</a:t>
            </a:r>
            <a:r>
              <a:rPr lang="ko-KR" altLang="en-US" sz="1400" dirty="0"/>
              <a:t>가 </a:t>
            </a:r>
            <a:r>
              <a:rPr lang="en-US" altLang="ko-KR" sz="1400" dirty="0"/>
              <a:t>10</a:t>
            </a:r>
            <a:r>
              <a:rPr lang="ko-KR" altLang="en-US" sz="1400" dirty="0"/>
              <a:t> 이었다가 </a:t>
            </a:r>
            <a:endParaRPr lang="en-US" altLang="ko-KR" sz="1400" dirty="0"/>
          </a:p>
          <a:p>
            <a:r>
              <a:rPr lang="ko-KR" altLang="en-US" sz="1400" dirty="0"/>
              <a:t>이벤트가 진행 된 후</a:t>
            </a:r>
            <a:r>
              <a:rPr lang="en-US" altLang="ko-KR" sz="1400" dirty="0"/>
              <a:t>, </a:t>
            </a:r>
            <a:r>
              <a:rPr lang="ko-KR" altLang="en-US" sz="1400" dirty="0"/>
              <a:t>오늘 </a:t>
            </a:r>
            <a:r>
              <a:rPr lang="en-US" altLang="ko-KR" sz="1400" dirty="0"/>
              <a:t>DAU</a:t>
            </a:r>
            <a:r>
              <a:rPr lang="ko-KR" altLang="en-US" sz="1400" dirty="0"/>
              <a:t>가 </a:t>
            </a:r>
            <a:r>
              <a:rPr lang="en-US" altLang="ko-KR" sz="1400" dirty="0"/>
              <a:t>70</a:t>
            </a:r>
            <a:r>
              <a:rPr lang="ko-KR" altLang="en-US" sz="1400" dirty="0"/>
              <a:t>명이 됐다면</a:t>
            </a:r>
            <a:r>
              <a:rPr lang="en-US" altLang="ko-KR" sz="1400" dirty="0"/>
              <a:t>?</a:t>
            </a:r>
          </a:p>
          <a:p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400" dirty="0"/>
              <a:t>이벤트의 효과는 </a:t>
            </a:r>
            <a:r>
              <a:rPr lang="en-US" altLang="ko-KR" sz="1400" dirty="0"/>
              <a:t>60</a:t>
            </a:r>
            <a:r>
              <a:rPr lang="ko-KR" altLang="en-US" sz="1400" dirty="0"/>
              <a:t>이라고 말할 수 없다</a:t>
            </a:r>
            <a:r>
              <a:rPr lang="en-US" altLang="ko-KR" sz="1400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sz="1400" dirty="0"/>
          </a:p>
          <a:p>
            <a:r>
              <a:rPr lang="ko-KR" altLang="en-US" sz="1400" dirty="0"/>
              <a:t>영향을 주는 변수를 살펴봐야 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B5AFEB-3CE5-4098-B85F-A8F46DBEB4D6}"/>
              </a:ext>
            </a:extLst>
          </p:cNvPr>
          <p:cNvSpPr txBox="1"/>
          <p:nvPr/>
        </p:nvSpPr>
        <p:spPr>
          <a:xfrm>
            <a:off x="5120640" y="2560320"/>
            <a:ext cx="6526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sz="1400" dirty="0"/>
              <a:t>만약</a:t>
            </a:r>
            <a:r>
              <a:rPr lang="en-US" altLang="ko-KR" sz="1400" dirty="0"/>
              <a:t>, </a:t>
            </a:r>
            <a:r>
              <a:rPr lang="ko-KR" altLang="en-US" sz="1400" dirty="0"/>
              <a:t>평일보다 주말에 즐기는 사람이 많은 게임이었고 </a:t>
            </a:r>
            <a:r>
              <a:rPr lang="en-US" altLang="ko-KR" sz="1400" dirty="0"/>
              <a:t>A</a:t>
            </a:r>
            <a:r>
              <a:rPr lang="ko-KR" altLang="en-US" sz="1400" dirty="0"/>
              <a:t>는 금요일에 실시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     </a:t>
            </a:r>
            <a:r>
              <a:rPr lang="ko-KR" altLang="en-US" sz="1400" dirty="0"/>
              <a:t>이 경우에는 </a:t>
            </a:r>
            <a:r>
              <a:rPr lang="ko-KR" altLang="en-US" sz="1400" b="1" dirty="0">
                <a:solidFill>
                  <a:srgbClr val="FF0000"/>
                </a:solidFill>
              </a:rPr>
              <a:t>이벤트 효과</a:t>
            </a:r>
            <a:r>
              <a:rPr lang="ko-KR" altLang="en-US" sz="1400" dirty="0"/>
              <a:t>인지 </a:t>
            </a:r>
            <a:r>
              <a:rPr lang="ko-KR" altLang="en-US" sz="1400" b="1" dirty="0">
                <a:solidFill>
                  <a:srgbClr val="FF0000"/>
                </a:solidFill>
              </a:rPr>
              <a:t>주말 효과</a:t>
            </a:r>
            <a:r>
              <a:rPr lang="ko-KR" altLang="en-US" sz="1400" dirty="0"/>
              <a:t>인지 구분하기 어렵다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AB0EAD-F241-4BD8-88D0-FBA70303C358}"/>
              </a:ext>
            </a:extLst>
          </p:cNvPr>
          <p:cNvSpPr txBox="1"/>
          <p:nvPr/>
        </p:nvSpPr>
        <p:spPr>
          <a:xfrm>
            <a:off x="5120640" y="3503978"/>
            <a:ext cx="6526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 startAt="2"/>
            </a:pPr>
            <a:r>
              <a:rPr lang="ko-KR" altLang="en-US" sz="1400" dirty="0"/>
              <a:t>이벤트는 한번에 하나씩 진행하지 않는다</a:t>
            </a:r>
            <a:r>
              <a:rPr lang="en-US" altLang="ko-KR" sz="1400" dirty="0"/>
              <a:t>. </a:t>
            </a:r>
          </a:p>
          <a:p>
            <a:r>
              <a:rPr lang="en-US" altLang="ko-KR" sz="1400" dirty="0"/>
              <a:t>       </a:t>
            </a:r>
            <a:r>
              <a:rPr lang="ko-KR" altLang="en-US" sz="1400" dirty="0"/>
              <a:t>주로 여러 이벤트가 </a:t>
            </a:r>
            <a:r>
              <a:rPr lang="ko-KR" altLang="en-US" sz="1400" b="1" dirty="0">
                <a:solidFill>
                  <a:srgbClr val="FF0000"/>
                </a:solidFill>
              </a:rPr>
              <a:t>동시에 진행</a:t>
            </a:r>
            <a:r>
              <a:rPr lang="ko-KR" altLang="en-US" sz="1400" dirty="0"/>
              <a:t>되는 편이다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F6DBB6-ADD6-4C73-A870-B78901DD2A28}"/>
              </a:ext>
            </a:extLst>
          </p:cNvPr>
          <p:cNvSpPr txBox="1"/>
          <p:nvPr/>
        </p:nvSpPr>
        <p:spPr>
          <a:xfrm>
            <a:off x="5120640" y="4447636"/>
            <a:ext cx="6526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3)    </a:t>
            </a:r>
            <a:r>
              <a:rPr lang="ko-KR" altLang="en-US" sz="1400" b="1" dirty="0">
                <a:solidFill>
                  <a:srgbClr val="FF0000"/>
                </a:solidFill>
              </a:rPr>
              <a:t>외부 요인</a:t>
            </a:r>
            <a:r>
              <a:rPr lang="ko-KR" altLang="en-US" sz="1400" dirty="0"/>
              <a:t>이 존재한다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      </a:t>
            </a:r>
            <a:r>
              <a:rPr lang="ko-KR" altLang="en-US" sz="1400" dirty="0"/>
              <a:t>입소문을 타거나</a:t>
            </a:r>
            <a:r>
              <a:rPr lang="en-US" altLang="ko-KR" sz="1400" dirty="0"/>
              <a:t>, </a:t>
            </a:r>
            <a:r>
              <a:rPr lang="ko-KR" altLang="en-US" sz="1400" dirty="0"/>
              <a:t>비슷한 장르의 게임 출시 등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B30ADD-ADDF-4387-A6F9-40D65E021335}"/>
              </a:ext>
            </a:extLst>
          </p:cNvPr>
          <p:cNvSpPr txBox="1"/>
          <p:nvPr/>
        </p:nvSpPr>
        <p:spPr>
          <a:xfrm>
            <a:off x="285754" y="4257170"/>
            <a:ext cx="457195" cy="370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F41218-9AD3-4C74-92B3-A418B5153ECB}"/>
              </a:ext>
            </a:extLst>
          </p:cNvPr>
          <p:cNvSpPr txBox="1"/>
          <p:nvPr/>
        </p:nvSpPr>
        <p:spPr>
          <a:xfrm>
            <a:off x="285753" y="2374971"/>
            <a:ext cx="457195" cy="370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70</a:t>
            </a:r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27BDFA2-8933-447D-81C1-F9D52CD99B71}"/>
              </a:ext>
            </a:extLst>
          </p:cNvPr>
          <p:cNvCxnSpPr>
            <a:stCxn id="23" idx="3"/>
            <a:endCxn id="13" idx="2"/>
          </p:cNvCxnSpPr>
          <p:nvPr/>
        </p:nvCxnSpPr>
        <p:spPr>
          <a:xfrm flipV="1">
            <a:off x="742948" y="2543564"/>
            <a:ext cx="1584718" cy="16756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6F96F5F-6843-4B5F-A5F4-77D5DF5EEA07}"/>
              </a:ext>
            </a:extLst>
          </p:cNvPr>
          <p:cNvCxnSpPr>
            <a:cxnSpLocks/>
          </p:cNvCxnSpPr>
          <p:nvPr/>
        </p:nvCxnSpPr>
        <p:spPr>
          <a:xfrm>
            <a:off x="1268730" y="2560320"/>
            <a:ext cx="0" cy="1785461"/>
          </a:xfrm>
          <a:prstGeom prst="straightConnector1">
            <a:avLst/>
          </a:prstGeom>
          <a:ln w="1016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646F254-75B5-4CF6-A4FC-524429CB3B9A}"/>
              </a:ext>
            </a:extLst>
          </p:cNvPr>
          <p:cNvSpPr txBox="1"/>
          <p:nvPr/>
        </p:nvSpPr>
        <p:spPr>
          <a:xfrm>
            <a:off x="2327666" y="5652101"/>
            <a:ext cx="8423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위에서 언급한 </a:t>
            </a:r>
            <a:r>
              <a:rPr lang="en-US" altLang="ko-KR" dirty="0"/>
              <a:t>3</a:t>
            </a:r>
            <a:r>
              <a:rPr lang="ko-KR" altLang="en-US" dirty="0"/>
              <a:t>가지 문제를 해결하고 프로모션의 효과를 측정해보자</a:t>
            </a:r>
            <a:r>
              <a:rPr lang="en-US" altLang="ko-KR" dirty="0"/>
              <a:t>!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0800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87F8D1-A583-4F34-B10B-E6E809DA6711}"/>
              </a:ext>
            </a:extLst>
          </p:cNvPr>
          <p:cNvSpPr txBox="1"/>
          <p:nvPr/>
        </p:nvSpPr>
        <p:spPr>
          <a:xfrm>
            <a:off x="200722" y="512956"/>
            <a:ext cx="276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목표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19BE3C3-6811-49F6-8604-4F5ADA319977}"/>
              </a:ext>
            </a:extLst>
          </p:cNvPr>
          <p:cNvCxnSpPr>
            <a:cxnSpLocks/>
          </p:cNvCxnSpPr>
          <p:nvPr/>
        </p:nvCxnSpPr>
        <p:spPr>
          <a:xfrm>
            <a:off x="516859" y="882288"/>
            <a:ext cx="5232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A79A52F-C49A-4C21-B06E-61E043031DD5}"/>
              </a:ext>
            </a:extLst>
          </p:cNvPr>
          <p:cNvSpPr txBox="1"/>
          <p:nvPr/>
        </p:nvSpPr>
        <p:spPr>
          <a:xfrm>
            <a:off x="1451610" y="855797"/>
            <a:ext cx="98069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sz="1400" dirty="0"/>
              <a:t>주요 지표 중 어제</a:t>
            </a:r>
            <a:r>
              <a:rPr lang="en-US" altLang="ko-KR" sz="1400" dirty="0"/>
              <a:t>, </a:t>
            </a:r>
            <a:r>
              <a:rPr lang="ko-KR" altLang="en-US" sz="1400" dirty="0"/>
              <a:t>지난주</a:t>
            </a:r>
            <a:r>
              <a:rPr lang="en-US" altLang="ko-KR" sz="1400" dirty="0"/>
              <a:t>, </a:t>
            </a:r>
            <a:r>
              <a:rPr lang="ko-KR" altLang="en-US" sz="1400" dirty="0"/>
              <a:t>지난달</a:t>
            </a:r>
            <a:r>
              <a:rPr lang="en-US" altLang="ko-KR" sz="1400" dirty="0"/>
              <a:t>, </a:t>
            </a:r>
            <a:r>
              <a:rPr lang="ko-KR" altLang="en-US" sz="1400" dirty="0"/>
              <a:t>지난 분기 대비와 같은 </a:t>
            </a:r>
            <a:r>
              <a:rPr lang="ko-KR" altLang="en-US" sz="1400" b="1" dirty="0"/>
              <a:t>단순비교 평가 외</a:t>
            </a:r>
            <a:r>
              <a:rPr lang="ko-KR" altLang="en-US" sz="1400" dirty="0"/>
              <a:t> </a:t>
            </a:r>
            <a:r>
              <a:rPr lang="ko-KR" altLang="en-US" sz="1400" b="1" dirty="0">
                <a:solidFill>
                  <a:srgbClr val="FF0000"/>
                </a:solidFill>
              </a:rPr>
              <a:t>계절성이나 기존 요인의 영향력</a:t>
            </a:r>
            <a:r>
              <a:rPr lang="ko-KR" altLang="en-US" sz="1400" dirty="0"/>
              <a:t>을 </a:t>
            </a:r>
            <a:endParaRPr lang="en-US" altLang="ko-KR" sz="1400" dirty="0"/>
          </a:p>
          <a:p>
            <a:r>
              <a:rPr lang="en-US" altLang="ko-KR" sz="1400" dirty="0"/>
              <a:t>      </a:t>
            </a:r>
            <a:r>
              <a:rPr lang="ko-KR" altLang="en-US" sz="1400" dirty="0"/>
              <a:t>추가해 현재 지표의 증감을 평가 하는 것 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  </a:t>
            </a:r>
            <a:r>
              <a:rPr lang="ko-KR" altLang="en-US" sz="1400" dirty="0"/>
              <a:t>수행한 주요 프로모션별로 지표에 주는 영향을 분석해 </a:t>
            </a:r>
            <a:r>
              <a:rPr lang="ko-KR" altLang="en-US" sz="1400" b="1" dirty="0">
                <a:solidFill>
                  <a:srgbClr val="FF0000"/>
                </a:solidFill>
              </a:rPr>
              <a:t>정량적으로 측정</a:t>
            </a:r>
            <a:r>
              <a:rPr lang="ko-KR" altLang="en-US" sz="1400" dirty="0"/>
              <a:t>하는 것</a:t>
            </a:r>
            <a:endParaRPr lang="en-US" altLang="ko-KR" sz="1400" dirty="0"/>
          </a:p>
          <a:p>
            <a:endParaRPr lang="ko-KR" altLang="en-US" sz="1400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519CEABF-1169-488F-B6A5-771CF844EB27}"/>
              </a:ext>
            </a:extLst>
          </p:cNvPr>
          <p:cNvSpPr/>
          <p:nvPr/>
        </p:nvSpPr>
        <p:spPr>
          <a:xfrm>
            <a:off x="806767" y="2059638"/>
            <a:ext cx="822960" cy="36932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35C611-A705-446F-81C2-A194BB691339}"/>
              </a:ext>
            </a:extLst>
          </p:cNvPr>
          <p:cNvSpPr txBox="1"/>
          <p:nvPr/>
        </p:nvSpPr>
        <p:spPr>
          <a:xfrm>
            <a:off x="1788795" y="2059638"/>
            <a:ext cx="4640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회귀 분석을 통해 </a:t>
            </a:r>
            <a:r>
              <a:rPr lang="en-US" altLang="ko-KR" dirty="0"/>
              <a:t>2</a:t>
            </a:r>
            <a:r>
              <a:rPr lang="ko-KR" altLang="en-US" dirty="0"/>
              <a:t>가지 목표를 달성한다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47F1C1-29E4-42A3-88F9-76719B9C7542}"/>
              </a:ext>
            </a:extLst>
          </p:cNvPr>
          <p:cNvSpPr txBox="1"/>
          <p:nvPr/>
        </p:nvSpPr>
        <p:spPr>
          <a:xfrm>
            <a:off x="1629727" y="2599577"/>
            <a:ext cx="8932545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회귀분석은 영향을 주는 조건을 찾아 각 </a:t>
            </a:r>
            <a:r>
              <a:rPr lang="ko-KR" altLang="en-US" sz="1400" dirty="0" err="1"/>
              <a:t>요인별</a:t>
            </a:r>
            <a:r>
              <a:rPr lang="ko-KR" altLang="en-US" sz="1400" dirty="0"/>
              <a:t> 평균적으로 어느정도 영향을 주는지 관계식을 찾는 과정이다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여러 요인의 영향력을 분리해 추정할 수 있기 때문에 각 프로모션 별 영향력을 측정해보자는 목표와 부합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요인별</a:t>
            </a:r>
            <a:r>
              <a:rPr lang="ko-KR" altLang="en-US" sz="1400" dirty="0"/>
              <a:t> 평균적 기대수치를 구할 수 있으므로 합리적으로 </a:t>
            </a:r>
            <a:r>
              <a:rPr lang="en-US" altLang="ko-KR" sz="1400" dirty="0"/>
              <a:t>‘</a:t>
            </a:r>
            <a:r>
              <a:rPr lang="ko-KR" altLang="en-US" sz="1400" dirty="0"/>
              <a:t>오늘의 지표</a:t>
            </a:r>
            <a:r>
              <a:rPr lang="en-US" altLang="ko-KR" sz="1400" dirty="0"/>
              <a:t>’</a:t>
            </a:r>
            <a:r>
              <a:rPr lang="ko-KR" altLang="en-US" sz="1400" dirty="0"/>
              <a:t>를 평가 할 수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CCD455E1-D55A-41D0-AF5E-9AD1C3AC58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168019"/>
              </p:ext>
            </p:extLst>
          </p:nvPr>
        </p:nvGraphicFramePr>
        <p:xfrm>
          <a:off x="775386" y="3969153"/>
          <a:ext cx="4127499" cy="419100"/>
        </p:xfrm>
        <a:graphic>
          <a:graphicData uri="http://schemas.openxmlformats.org/drawingml/2006/table">
            <a:tbl>
              <a:tblPr/>
              <a:tblGrid>
                <a:gridCol w="1230008">
                  <a:extLst>
                    <a:ext uri="{9D8B030D-6E8A-4147-A177-3AD203B41FA5}">
                      <a16:colId xmlns:a16="http://schemas.microsoft.com/office/drawing/2014/main" val="869567363"/>
                    </a:ext>
                  </a:extLst>
                </a:gridCol>
                <a:gridCol w="862273">
                  <a:extLst>
                    <a:ext uri="{9D8B030D-6E8A-4147-A177-3AD203B41FA5}">
                      <a16:colId xmlns:a16="http://schemas.microsoft.com/office/drawing/2014/main" val="849784767"/>
                    </a:ext>
                  </a:extLst>
                </a:gridCol>
                <a:gridCol w="1017609">
                  <a:extLst>
                    <a:ext uri="{9D8B030D-6E8A-4147-A177-3AD203B41FA5}">
                      <a16:colId xmlns:a16="http://schemas.microsoft.com/office/drawing/2014/main" val="3401474326"/>
                    </a:ext>
                  </a:extLst>
                </a:gridCol>
                <a:gridCol w="1017609">
                  <a:extLst>
                    <a:ext uri="{9D8B030D-6E8A-4147-A177-3AD203B41FA5}">
                      <a16:colId xmlns:a16="http://schemas.microsoft.com/office/drawing/2014/main" val="1982051959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오늘 접속 유저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어제 대비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지난주 대비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지난달 대비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13301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         11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             33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           131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9847395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B063F2B-55D7-47E2-A941-A8F41D1C32C1}"/>
              </a:ext>
            </a:extLst>
          </p:cNvPr>
          <p:cNvSpPr txBox="1"/>
          <p:nvPr/>
        </p:nvSpPr>
        <p:spPr>
          <a:xfrm>
            <a:off x="1451610" y="5222224"/>
            <a:ext cx="9658350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만약</a:t>
            </a:r>
            <a:r>
              <a:rPr lang="en-US" altLang="ko-KR" sz="1400" dirty="0"/>
              <a:t>, </a:t>
            </a:r>
            <a:r>
              <a:rPr lang="ko-KR" altLang="en-US" sz="1400" dirty="0"/>
              <a:t>오늘은 어떠한 프로모션을 진행하지 않았다면</a:t>
            </a:r>
            <a:r>
              <a:rPr lang="en-US" altLang="ko-KR" sz="1400" dirty="0"/>
              <a:t>, </a:t>
            </a:r>
            <a:r>
              <a:rPr lang="ko-KR" altLang="en-US" sz="1400" dirty="0"/>
              <a:t>비록 어제</a:t>
            </a:r>
            <a:r>
              <a:rPr lang="en-US" altLang="ko-KR" sz="1400" dirty="0"/>
              <a:t>, </a:t>
            </a:r>
            <a:r>
              <a:rPr lang="ko-KR" altLang="en-US" sz="1400" dirty="0"/>
              <a:t>지난주</a:t>
            </a:r>
            <a:r>
              <a:rPr lang="en-US" altLang="ko-KR" sz="1400" dirty="0"/>
              <a:t>, </a:t>
            </a:r>
            <a:r>
              <a:rPr lang="ko-KR" altLang="en-US" sz="1400" dirty="0"/>
              <a:t>지난달 대비 </a:t>
            </a:r>
            <a:r>
              <a:rPr lang="en-US" altLang="ko-KR" sz="1400" dirty="0"/>
              <a:t>DAU</a:t>
            </a:r>
            <a:r>
              <a:rPr lang="ko-KR" altLang="en-US" sz="1400" dirty="0"/>
              <a:t>가 낮지만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프로모션을 진행하지 않았을 때 평균 기대 </a:t>
            </a:r>
            <a:r>
              <a:rPr lang="en-US" altLang="ko-KR" sz="1400" dirty="0"/>
              <a:t>DAU</a:t>
            </a:r>
            <a:r>
              <a:rPr lang="ko-KR" altLang="en-US" sz="1400" dirty="0"/>
              <a:t>가 </a:t>
            </a:r>
            <a:r>
              <a:rPr lang="en-US" altLang="ko-KR" sz="1400" dirty="0"/>
              <a:t>50</a:t>
            </a:r>
            <a:r>
              <a:rPr lang="ko-KR" altLang="en-US" sz="1400" dirty="0"/>
              <a:t>명 이라면 오늘 </a:t>
            </a:r>
            <a:r>
              <a:rPr lang="en-US" altLang="ko-KR" sz="1400" dirty="0"/>
              <a:t>89</a:t>
            </a:r>
            <a:r>
              <a:rPr lang="ko-KR" altLang="en-US" sz="1400" dirty="0"/>
              <a:t>명은 같은 조건에서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평균 기대</a:t>
            </a:r>
            <a:r>
              <a:rPr lang="en-US" altLang="ko-KR" sz="1400" dirty="0"/>
              <a:t>DAU</a:t>
            </a:r>
            <a:r>
              <a:rPr lang="ko-KR" altLang="en-US" sz="1400" dirty="0"/>
              <a:t>보다 높았구나</a:t>
            </a:r>
            <a:r>
              <a:rPr lang="en-US" altLang="ko-KR" sz="1400" dirty="0"/>
              <a:t>. </a:t>
            </a:r>
            <a:r>
              <a:rPr lang="ko-KR" altLang="en-US" sz="1400" dirty="0"/>
              <a:t>라고 합리적인 판단을 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2CB8B554-8A6A-44A7-815F-CC0A8440C9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6738324"/>
              </p:ext>
            </p:extLst>
          </p:nvPr>
        </p:nvGraphicFramePr>
        <p:xfrm>
          <a:off x="5250855" y="3627779"/>
          <a:ext cx="5594399" cy="15209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15723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8B64005-6C8F-4EAF-9699-C1DFCB3DEF9E}"/>
              </a:ext>
            </a:extLst>
          </p:cNvPr>
          <p:cNvSpPr/>
          <p:nvPr/>
        </p:nvSpPr>
        <p:spPr>
          <a:xfrm>
            <a:off x="1193180" y="1625848"/>
            <a:ext cx="1494264" cy="3122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주기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6411FFC-78E5-4664-8C92-0D4A9DA7EC4B}"/>
              </a:ext>
            </a:extLst>
          </p:cNvPr>
          <p:cNvSpPr/>
          <p:nvPr/>
        </p:nvSpPr>
        <p:spPr>
          <a:xfrm>
            <a:off x="1193180" y="2457728"/>
            <a:ext cx="1494264" cy="3122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연휴여부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8DC54D-8F6B-42C8-8AD8-9275675548A3}"/>
              </a:ext>
            </a:extLst>
          </p:cNvPr>
          <p:cNvSpPr/>
          <p:nvPr/>
        </p:nvSpPr>
        <p:spPr>
          <a:xfrm>
            <a:off x="1193180" y="2053218"/>
            <a:ext cx="1494264" cy="3122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추세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D75864-FA2B-43CE-B2AB-0323B7F1B832}"/>
              </a:ext>
            </a:extLst>
          </p:cNvPr>
          <p:cNvSpPr/>
          <p:nvPr/>
        </p:nvSpPr>
        <p:spPr>
          <a:xfrm>
            <a:off x="1193180" y="2850808"/>
            <a:ext cx="1494264" cy="4616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프로모션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622387-2DFC-4825-9DC8-A7CD4FA18833}"/>
              </a:ext>
            </a:extLst>
          </p:cNvPr>
          <p:cNvSpPr txBox="1"/>
          <p:nvPr/>
        </p:nvSpPr>
        <p:spPr>
          <a:xfrm>
            <a:off x="2943922" y="1625848"/>
            <a:ext cx="1605216" cy="276999"/>
          </a:xfrm>
          <a:prstGeom prst="rect">
            <a:avLst/>
          </a:prstGeom>
          <a:noFill/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수요일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7277AB-3BEA-4595-9E0C-E19097783CA2}"/>
              </a:ext>
            </a:extLst>
          </p:cNvPr>
          <p:cNvSpPr txBox="1"/>
          <p:nvPr/>
        </p:nvSpPr>
        <p:spPr>
          <a:xfrm>
            <a:off x="2943921" y="2053218"/>
            <a:ext cx="1605217" cy="276999"/>
          </a:xfrm>
          <a:prstGeom prst="rect">
            <a:avLst/>
          </a:prstGeom>
          <a:noFill/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연휴 아님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6C88AD-E7F5-4C3F-94F9-FD6D5E20D0AC}"/>
              </a:ext>
            </a:extLst>
          </p:cNvPr>
          <p:cNvSpPr txBox="1"/>
          <p:nvPr/>
        </p:nvSpPr>
        <p:spPr>
          <a:xfrm>
            <a:off x="2943922" y="2457728"/>
            <a:ext cx="1605218" cy="276999"/>
          </a:xfrm>
          <a:prstGeom prst="rect">
            <a:avLst/>
          </a:prstGeom>
          <a:noFill/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출시일로부터 </a:t>
            </a:r>
            <a:r>
              <a:rPr lang="en-US" altLang="ko-KR" sz="1200" dirty="0"/>
              <a:t>302</a:t>
            </a:r>
            <a:r>
              <a:rPr lang="ko-KR" altLang="en-US" sz="1200" dirty="0"/>
              <a:t>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7476F7-65E1-4AA9-B76E-0CC7A7D97FF2}"/>
              </a:ext>
            </a:extLst>
          </p:cNvPr>
          <p:cNvSpPr txBox="1"/>
          <p:nvPr/>
        </p:nvSpPr>
        <p:spPr>
          <a:xfrm>
            <a:off x="2943921" y="2850808"/>
            <a:ext cx="1605218" cy="461665"/>
          </a:xfrm>
          <a:prstGeom prst="rect">
            <a:avLst/>
          </a:prstGeom>
          <a:noFill/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A</a:t>
            </a:r>
            <a:r>
              <a:rPr lang="ko-KR" altLang="en-US" sz="1200" dirty="0"/>
              <a:t>유형 </a:t>
            </a:r>
            <a:endParaRPr lang="en-US" altLang="ko-KR" sz="1200" dirty="0"/>
          </a:p>
          <a:p>
            <a:pPr algn="ctr"/>
            <a:r>
              <a:rPr lang="ko-KR" altLang="en-US" sz="1200" dirty="0"/>
              <a:t>프로모션 진행 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581F49-BC4D-4F8C-9618-ED8C2DD48239}"/>
              </a:ext>
            </a:extLst>
          </p:cNvPr>
          <p:cNvSpPr txBox="1"/>
          <p:nvPr/>
        </p:nvSpPr>
        <p:spPr>
          <a:xfrm>
            <a:off x="200722" y="512956"/>
            <a:ext cx="276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예시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7EA4841-2882-4C61-A3F8-18CAC96DC2E3}"/>
              </a:ext>
            </a:extLst>
          </p:cNvPr>
          <p:cNvCxnSpPr>
            <a:cxnSpLocks/>
          </p:cNvCxnSpPr>
          <p:nvPr/>
        </p:nvCxnSpPr>
        <p:spPr>
          <a:xfrm>
            <a:off x="482569" y="882288"/>
            <a:ext cx="6763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F1FB54A-84EE-420A-837D-3EB3FEADEAE5}"/>
              </a:ext>
            </a:extLst>
          </p:cNvPr>
          <p:cNvCxnSpPr>
            <a:cxnSpLocks/>
          </p:cNvCxnSpPr>
          <p:nvPr/>
        </p:nvCxnSpPr>
        <p:spPr>
          <a:xfrm>
            <a:off x="1193180" y="1510938"/>
            <a:ext cx="33559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D3B849D-E2B1-43E4-AE23-596E85818374}"/>
              </a:ext>
            </a:extLst>
          </p:cNvPr>
          <p:cNvSpPr txBox="1"/>
          <p:nvPr/>
        </p:nvSpPr>
        <p:spPr>
          <a:xfrm>
            <a:off x="1583473" y="1172384"/>
            <a:ext cx="2868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오늘은 이런 조건을 가진 날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22251E2C-3DAA-4A49-9842-809EB2515E60}"/>
              </a:ext>
            </a:extLst>
          </p:cNvPr>
          <p:cNvSpPr/>
          <p:nvPr/>
        </p:nvSpPr>
        <p:spPr>
          <a:xfrm>
            <a:off x="5052058" y="2026383"/>
            <a:ext cx="617220" cy="784379"/>
          </a:xfrm>
          <a:prstGeom prst="rightArrow">
            <a:avLst/>
          </a:prstGeom>
          <a:solidFill>
            <a:srgbClr val="92D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57DDCA7-CDF4-4FFA-A46C-083A0F48BFA2}"/>
              </a:ext>
            </a:extLst>
          </p:cNvPr>
          <p:cNvCxnSpPr/>
          <p:nvPr/>
        </p:nvCxnSpPr>
        <p:spPr>
          <a:xfrm>
            <a:off x="6263640" y="3147988"/>
            <a:ext cx="186309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C0D38D7-4B5E-4701-9F61-B2FC6CDE7771}"/>
              </a:ext>
            </a:extLst>
          </p:cNvPr>
          <p:cNvSpPr txBox="1"/>
          <p:nvPr/>
        </p:nvSpPr>
        <p:spPr>
          <a:xfrm>
            <a:off x="8152331" y="2952842"/>
            <a:ext cx="1760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동일 조건 하에서의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/>
              <a:t>평균 지표</a:t>
            </a:r>
          </a:p>
        </p:txBody>
      </p:sp>
      <p:sp>
        <p:nvSpPr>
          <p:cNvPr id="26" name="화살표: 위쪽 25">
            <a:extLst>
              <a:ext uri="{FF2B5EF4-FFF2-40B4-BE49-F238E27FC236}">
                <a16:creationId xmlns:a16="http://schemas.microsoft.com/office/drawing/2014/main" id="{BD57DCA5-E276-44FC-A606-32BCB91DF817}"/>
              </a:ext>
            </a:extLst>
          </p:cNvPr>
          <p:cNvSpPr/>
          <p:nvPr/>
        </p:nvSpPr>
        <p:spPr>
          <a:xfrm>
            <a:off x="6913754" y="1902847"/>
            <a:ext cx="504316" cy="1014756"/>
          </a:xfrm>
          <a:prstGeom prst="up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EFA9EF8-91DF-4ED8-B4AF-3074416080EF}"/>
              </a:ext>
            </a:extLst>
          </p:cNvPr>
          <p:cNvCxnSpPr/>
          <p:nvPr/>
        </p:nvCxnSpPr>
        <p:spPr>
          <a:xfrm>
            <a:off x="6263640" y="1700785"/>
            <a:ext cx="186309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04F52E3-1824-4F98-B13A-3F1B56642570}"/>
              </a:ext>
            </a:extLst>
          </p:cNvPr>
          <p:cNvSpPr txBox="1"/>
          <p:nvPr/>
        </p:nvSpPr>
        <p:spPr>
          <a:xfrm>
            <a:off x="8152331" y="1549990"/>
            <a:ext cx="1760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실제 지표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7C41811-4008-49E7-B487-AB8FF43A0403}"/>
              </a:ext>
            </a:extLst>
          </p:cNvPr>
          <p:cNvSpPr txBox="1"/>
          <p:nvPr/>
        </p:nvSpPr>
        <p:spPr>
          <a:xfrm>
            <a:off x="8152331" y="2225559"/>
            <a:ext cx="326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/>
              <a:t>평균 지표보다 ○○ 더 높다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4F663F-974B-4001-922E-7C29ACB1A720}"/>
              </a:ext>
            </a:extLst>
          </p:cNvPr>
          <p:cNvSpPr txBox="1"/>
          <p:nvPr/>
        </p:nvSpPr>
        <p:spPr>
          <a:xfrm>
            <a:off x="685799" y="3873243"/>
            <a:ext cx="10727241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트렌드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게임 지표는 일반적으로 장기간에 걸쳐 </a:t>
            </a:r>
            <a:r>
              <a:rPr lang="ko-KR" altLang="en-US" sz="1200" b="1" dirty="0"/>
              <a:t>서서히 감소하는 추세</a:t>
            </a:r>
            <a:r>
              <a:rPr lang="ko-KR" altLang="en-US" sz="1200" dirty="0"/>
              <a:t>를 보이는 경우가 많다</a:t>
            </a:r>
            <a:r>
              <a:rPr lang="en-US" altLang="ko-KR" sz="1200" dirty="0"/>
              <a:t>. </a:t>
            </a:r>
            <a:r>
              <a:rPr lang="ko-KR" altLang="en-US" sz="1200" dirty="0"/>
              <a:t>출시한지 얼마 되지 않았을 때 매출 수준과 출시한지 </a:t>
            </a:r>
            <a:endParaRPr lang="en-US" altLang="ko-KR" sz="1200" dirty="0"/>
          </a:p>
          <a:p>
            <a:r>
              <a:rPr lang="en-US" altLang="ko-KR" sz="1200" dirty="0"/>
              <a:t>             5</a:t>
            </a:r>
            <a:r>
              <a:rPr lang="ko-KR" altLang="en-US" sz="1200" dirty="0"/>
              <a:t>년이 지난 뒤 매출 수준은 차이가 있기 마련이다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400" b="1" dirty="0"/>
              <a:t>주기성 </a:t>
            </a:r>
            <a:r>
              <a:rPr lang="en-US" altLang="ko-KR" sz="1200" dirty="0"/>
              <a:t>: </a:t>
            </a:r>
            <a:r>
              <a:rPr lang="ko-KR" altLang="en-US" sz="1200" dirty="0"/>
              <a:t>주</a:t>
            </a:r>
            <a:r>
              <a:rPr lang="en-US" altLang="ko-KR" sz="1200" dirty="0"/>
              <a:t>, </a:t>
            </a:r>
            <a:r>
              <a:rPr lang="ko-KR" altLang="en-US" sz="1200" dirty="0"/>
              <a:t>월</a:t>
            </a:r>
            <a:r>
              <a:rPr lang="en-US" altLang="ko-KR" sz="1200" dirty="0"/>
              <a:t>, </a:t>
            </a:r>
            <a:r>
              <a:rPr lang="ko-KR" altLang="en-US" sz="1200" dirty="0"/>
              <a:t>계절 등에 따른 </a:t>
            </a:r>
            <a:r>
              <a:rPr lang="ko-KR" altLang="en-US" sz="1200" b="1" dirty="0"/>
              <a:t>주기적인 패턴</a:t>
            </a:r>
            <a:r>
              <a:rPr lang="ko-KR" altLang="en-US" sz="1200" dirty="0"/>
              <a:t>이 존재할 수 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예를 들어</a:t>
            </a:r>
            <a:r>
              <a:rPr lang="en-US" altLang="ko-KR" sz="1200" dirty="0"/>
              <a:t>,</a:t>
            </a:r>
            <a:r>
              <a:rPr lang="ko-KR" altLang="en-US" sz="1200" dirty="0"/>
              <a:t> 평일과 주말의 접속 유저 수 비교가 있다</a:t>
            </a:r>
            <a:r>
              <a:rPr lang="en-US" altLang="ko-KR" sz="1200" dirty="0"/>
              <a:t>. </a:t>
            </a:r>
            <a:r>
              <a:rPr lang="ko-KR" altLang="en-US" sz="1200" dirty="0"/>
              <a:t>과거 일별 접속 유저 수를 시계열 그래프로 그려 봤을 때</a:t>
            </a:r>
            <a:r>
              <a:rPr lang="en-US" altLang="ko-KR" sz="1200" dirty="0"/>
              <a:t>, </a:t>
            </a:r>
            <a:r>
              <a:rPr lang="ko-KR" altLang="en-US" sz="1200" dirty="0"/>
              <a:t>주말에는 크게 증가하고 평일에는 크게 감소하는 패턴이 보인다면</a:t>
            </a:r>
            <a:r>
              <a:rPr lang="en-US" altLang="ko-KR" sz="1200" dirty="0"/>
              <a:t>, </a:t>
            </a:r>
            <a:r>
              <a:rPr lang="ko-KR" altLang="en-US" sz="1200" dirty="0"/>
              <a:t>접속 유저수라는 지표에 영향을 주는 요인으로 주말 혹은 평일 여부하는 항목을 둘 수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또한 </a:t>
            </a:r>
            <a:r>
              <a:rPr lang="ko-KR" altLang="en-US" sz="1200" b="1" dirty="0"/>
              <a:t>일주일 단위로 업데이트</a:t>
            </a:r>
            <a:r>
              <a:rPr lang="ko-KR" altLang="en-US" sz="1200" dirty="0"/>
              <a:t>를 진행하는 게임의 경우</a:t>
            </a:r>
            <a:r>
              <a:rPr lang="en-US" altLang="ko-KR" sz="1200" dirty="0"/>
              <a:t>, </a:t>
            </a:r>
            <a:r>
              <a:rPr lang="ko-KR" altLang="en-US" sz="1200" dirty="0"/>
              <a:t>해당 업데이트 날짜 매출이 증가하기도 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400" b="1" dirty="0"/>
              <a:t>구조변화 </a:t>
            </a:r>
            <a:r>
              <a:rPr lang="en-US" altLang="ko-KR" sz="1200" dirty="0"/>
              <a:t>: ‘</a:t>
            </a:r>
            <a:r>
              <a:rPr lang="ko-KR" altLang="en-US" sz="1200" dirty="0"/>
              <a:t>트렌드</a:t>
            </a:r>
            <a:r>
              <a:rPr lang="en-US" altLang="ko-KR" sz="1200" dirty="0"/>
              <a:t>’</a:t>
            </a:r>
            <a:r>
              <a:rPr lang="ko-KR" altLang="en-US" sz="1200" dirty="0"/>
              <a:t>가 일별 지표 시계열의 장기적인 증감 추세를 의미한다면</a:t>
            </a:r>
            <a:r>
              <a:rPr lang="en-US" altLang="ko-KR" sz="1200" dirty="0"/>
              <a:t>, ‘</a:t>
            </a:r>
            <a:r>
              <a:rPr lang="ko-KR" altLang="en-US" sz="1200" dirty="0"/>
              <a:t>구조변화</a:t>
            </a:r>
            <a:r>
              <a:rPr lang="en-US" altLang="ko-KR" sz="1200" dirty="0"/>
              <a:t>’</a:t>
            </a:r>
            <a:r>
              <a:rPr lang="ko-KR" altLang="en-US" sz="1200" dirty="0"/>
              <a:t>는 이보다 더 급격한 수준 변화를 말한다</a:t>
            </a:r>
            <a:r>
              <a:rPr lang="en-US" altLang="ko-KR" sz="1200" dirty="0"/>
              <a:t>. </a:t>
            </a:r>
            <a:r>
              <a:rPr lang="ko-KR" altLang="en-US" sz="1200" dirty="0"/>
              <a:t>경쟁사 게임 출시</a:t>
            </a:r>
            <a:r>
              <a:rPr lang="en-US" altLang="ko-KR" sz="1200" dirty="0"/>
              <a:t>, </a:t>
            </a:r>
            <a:r>
              <a:rPr lang="ko-KR" altLang="en-US" sz="1200" dirty="0"/>
              <a:t>같은 </a:t>
            </a:r>
            <a:r>
              <a:rPr lang="en-US" altLang="ko-KR" sz="1200" dirty="0"/>
              <a:t>IP</a:t>
            </a:r>
            <a:r>
              <a:rPr lang="ko-KR" altLang="en-US" sz="1200" dirty="0"/>
              <a:t>에 속하는 다른 게임의 출시 등으로 기본 매출 수준</a:t>
            </a:r>
            <a:r>
              <a:rPr lang="en-US" altLang="ko-KR" sz="1200" dirty="0"/>
              <a:t>(</a:t>
            </a:r>
            <a:r>
              <a:rPr lang="ko-KR" altLang="en-US" sz="1200" dirty="0"/>
              <a:t>베이스 라인</a:t>
            </a:r>
            <a:r>
              <a:rPr lang="en-US" altLang="ko-KR" sz="1200" dirty="0"/>
              <a:t>)</a:t>
            </a:r>
            <a:r>
              <a:rPr lang="ko-KR" altLang="en-US" sz="1200" dirty="0"/>
              <a:t>이 갑자기 변동할 수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400" b="1" dirty="0"/>
              <a:t>월초 효과 </a:t>
            </a:r>
            <a:r>
              <a:rPr lang="en-US" altLang="ko-KR" sz="1200" dirty="0"/>
              <a:t>: </a:t>
            </a:r>
            <a:r>
              <a:rPr lang="ko-KR" altLang="en-US" sz="1200" dirty="0"/>
              <a:t>생략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310476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DDE389-021D-4768-AB12-D11196E34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22" y="579347"/>
            <a:ext cx="11625518" cy="22570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B5AF7B-30F2-421C-BF69-0AC37348A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485" y="2859377"/>
            <a:ext cx="10605825" cy="680000"/>
          </a:xfrm>
          <a:prstGeom prst="rect">
            <a:avLst/>
          </a:prstGeom>
        </p:spPr>
      </p:pic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CC46AEE5-FFA8-4505-A8B9-ADD8241AF5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7673049"/>
              </p:ext>
            </p:extLst>
          </p:nvPr>
        </p:nvGraphicFramePr>
        <p:xfrm>
          <a:off x="239757" y="2859377"/>
          <a:ext cx="790575" cy="68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7" name="Worksheet" r:id="rId5" imgW="790787" imgH="638137" progId="Excel.Sheet.12">
                  <p:embed/>
                </p:oleObj>
              </mc:Choice>
              <mc:Fallback>
                <p:oleObj name="Worksheet" r:id="rId5" imgW="790787" imgH="638137" progId="Excel.Sheet.12">
                  <p:embed/>
                  <p:pic>
                    <p:nvPicPr>
                      <p:cNvPr id="47" name="개체 46">
                        <a:extLst>
                          <a:ext uri="{FF2B5EF4-FFF2-40B4-BE49-F238E27FC236}">
                            <a16:creationId xmlns:a16="http://schemas.microsoft.com/office/drawing/2014/main" id="{CCC17EA8-F6EB-47BF-BA3F-1A0B7F8E83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9757" y="2859377"/>
                        <a:ext cx="790575" cy="68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C9BF8AA-8109-4B85-8D81-74BA1F31DC1D}"/>
              </a:ext>
            </a:extLst>
          </p:cNvPr>
          <p:cNvSpPr txBox="1"/>
          <p:nvPr/>
        </p:nvSpPr>
        <p:spPr>
          <a:xfrm>
            <a:off x="898070" y="3716068"/>
            <a:ext cx="10812780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위 그림의 예시와 같이 프로모션은 더미변수를 이용해 효과를 측정한다</a:t>
            </a:r>
            <a:r>
              <a:rPr lang="en-US" altLang="ko-KR" sz="16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하지만</a:t>
            </a:r>
            <a:r>
              <a:rPr lang="en-US" altLang="ko-KR" sz="1600" dirty="0"/>
              <a:t>, </a:t>
            </a:r>
            <a:r>
              <a:rPr lang="ko-KR" altLang="en-US" sz="1600" dirty="0"/>
              <a:t>보통 게임의 매출은 프로모션이 출시된 첫 날에만 급격히 증가하고 이후에는 감소하는 형태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4BFCE0EA-3289-45D6-ACBB-CC70B21AF2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7673049"/>
              </p:ext>
            </p:extLst>
          </p:nvPr>
        </p:nvGraphicFramePr>
        <p:xfrm>
          <a:off x="239757" y="4928207"/>
          <a:ext cx="790575" cy="68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8" name="Worksheet" r:id="rId7" imgW="790787" imgH="638137" progId="Excel.Sheet.12">
                  <p:embed/>
                </p:oleObj>
              </mc:Choice>
              <mc:Fallback>
                <p:oleObj name="Worksheet" r:id="rId7" imgW="790787" imgH="638137" progId="Excel.Sheet.12">
                  <p:embed/>
                  <p:pic>
                    <p:nvPicPr>
                      <p:cNvPr id="6" name="개체 5">
                        <a:extLst>
                          <a:ext uri="{FF2B5EF4-FFF2-40B4-BE49-F238E27FC236}">
                            <a16:creationId xmlns:a16="http://schemas.microsoft.com/office/drawing/2014/main" id="{CC46AEE5-FFA8-4505-A8B9-ADD8241AF5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9757" y="4928207"/>
                        <a:ext cx="790575" cy="68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899A68B-2C37-4296-BA1C-E39F7986A9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3932"/>
              </p:ext>
            </p:extLst>
          </p:nvPr>
        </p:nvGraphicFramePr>
        <p:xfrm>
          <a:off x="1007472" y="4942452"/>
          <a:ext cx="10593977" cy="628650"/>
        </p:xfrm>
        <a:graphic>
          <a:graphicData uri="http://schemas.openxmlformats.org/drawingml/2006/table">
            <a:tbl>
              <a:tblPr/>
              <a:tblGrid>
                <a:gridCol w="706265">
                  <a:extLst>
                    <a:ext uri="{9D8B030D-6E8A-4147-A177-3AD203B41FA5}">
                      <a16:colId xmlns:a16="http://schemas.microsoft.com/office/drawing/2014/main" val="1450453025"/>
                    </a:ext>
                  </a:extLst>
                </a:gridCol>
                <a:gridCol w="706265">
                  <a:extLst>
                    <a:ext uri="{9D8B030D-6E8A-4147-A177-3AD203B41FA5}">
                      <a16:colId xmlns:a16="http://schemas.microsoft.com/office/drawing/2014/main" val="2626701997"/>
                    </a:ext>
                  </a:extLst>
                </a:gridCol>
                <a:gridCol w="1412530">
                  <a:extLst>
                    <a:ext uri="{9D8B030D-6E8A-4147-A177-3AD203B41FA5}">
                      <a16:colId xmlns:a16="http://schemas.microsoft.com/office/drawing/2014/main" val="3386750717"/>
                    </a:ext>
                  </a:extLst>
                </a:gridCol>
                <a:gridCol w="706265">
                  <a:extLst>
                    <a:ext uri="{9D8B030D-6E8A-4147-A177-3AD203B41FA5}">
                      <a16:colId xmlns:a16="http://schemas.microsoft.com/office/drawing/2014/main" val="2401989588"/>
                    </a:ext>
                  </a:extLst>
                </a:gridCol>
                <a:gridCol w="1412530">
                  <a:extLst>
                    <a:ext uri="{9D8B030D-6E8A-4147-A177-3AD203B41FA5}">
                      <a16:colId xmlns:a16="http://schemas.microsoft.com/office/drawing/2014/main" val="3760227788"/>
                    </a:ext>
                  </a:extLst>
                </a:gridCol>
                <a:gridCol w="2118796">
                  <a:extLst>
                    <a:ext uri="{9D8B030D-6E8A-4147-A177-3AD203B41FA5}">
                      <a16:colId xmlns:a16="http://schemas.microsoft.com/office/drawing/2014/main" val="3349848223"/>
                    </a:ext>
                  </a:extLst>
                </a:gridCol>
                <a:gridCol w="706265">
                  <a:extLst>
                    <a:ext uri="{9D8B030D-6E8A-4147-A177-3AD203B41FA5}">
                      <a16:colId xmlns:a16="http://schemas.microsoft.com/office/drawing/2014/main" val="4259174480"/>
                    </a:ext>
                  </a:extLst>
                </a:gridCol>
                <a:gridCol w="2825061">
                  <a:extLst>
                    <a:ext uri="{9D8B030D-6E8A-4147-A177-3AD203B41FA5}">
                      <a16:colId xmlns:a16="http://schemas.microsoft.com/office/drawing/2014/main" val="3966434326"/>
                    </a:ext>
                  </a:extLst>
                </a:gridCol>
              </a:tblGrid>
              <a:tr h="2095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1 -&gt; 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2"/>
                        </a:gs>
                        <a:gs pos="100000">
                          <a:schemeClr val="accent2">
                            <a:lumMod val="60000"/>
                            <a:lumOff val="40000"/>
                          </a:schemeClr>
                        </a:gs>
                      </a:gsLst>
                      <a:lin ang="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1 -&gt; 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2"/>
                        </a:gs>
                        <a:gs pos="100000">
                          <a:schemeClr val="accent2">
                            <a:lumMod val="60000"/>
                            <a:lumOff val="40000"/>
                          </a:schemeClr>
                        </a:gs>
                      </a:gsLst>
                      <a:lin ang="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37819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1 -&gt; 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2"/>
                        </a:gs>
                        <a:gs pos="100000">
                          <a:schemeClr val="accent2">
                            <a:lumMod val="60000"/>
                            <a:lumOff val="40000"/>
                          </a:schemeClr>
                        </a:gs>
                      </a:gsLst>
                      <a:lin ang="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1 -&gt; 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2"/>
                        </a:gs>
                        <a:gs pos="100000">
                          <a:schemeClr val="accent2">
                            <a:lumMod val="60000"/>
                            <a:lumOff val="40000"/>
                          </a:schemeClr>
                        </a:gs>
                      </a:gsLst>
                      <a:lin ang="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03055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808783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B7FD791-58FE-4D5E-B435-C0CB13939E7E}"/>
              </a:ext>
            </a:extLst>
          </p:cNvPr>
          <p:cNvSpPr txBox="1"/>
          <p:nvPr/>
        </p:nvSpPr>
        <p:spPr>
          <a:xfrm>
            <a:off x="1030332" y="5681242"/>
            <a:ext cx="1081278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따라서 시간에 따른 감소하는 효과를 넣으면 더욱 정확할 것이다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71328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581F49-BC4D-4F8C-9618-ED8C2DD48239}"/>
              </a:ext>
            </a:extLst>
          </p:cNvPr>
          <p:cNvSpPr txBox="1"/>
          <p:nvPr/>
        </p:nvSpPr>
        <p:spPr>
          <a:xfrm>
            <a:off x="200722" y="512956"/>
            <a:ext cx="2999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프로모션 정보 추출 방법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7EA4841-2882-4C61-A3F8-18CAC96DC2E3}"/>
              </a:ext>
            </a:extLst>
          </p:cNvPr>
          <p:cNvCxnSpPr>
            <a:cxnSpLocks/>
          </p:cNvCxnSpPr>
          <p:nvPr/>
        </p:nvCxnSpPr>
        <p:spPr>
          <a:xfrm>
            <a:off x="482569" y="882288"/>
            <a:ext cx="258482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468093" y="1029949"/>
            <a:ext cx="4764308" cy="2772334"/>
            <a:chOff x="809838" y="1385455"/>
            <a:chExt cx="4764308" cy="2772334"/>
          </a:xfrm>
        </p:grpSpPr>
        <p:cxnSp>
          <p:nvCxnSpPr>
            <p:cNvPr id="6" name="직선 화살표 연결선 5"/>
            <p:cNvCxnSpPr/>
            <p:nvPr/>
          </p:nvCxnSpPr>
          <p:spPr>
            <a:xfrm>
              <a:off x="1118524" y="3785059"/>
              <a:ext cx="4455622" cy="0"/>
            </a:xfrm>
            <a:prstGeom prst="straightConnector1">
              <a:avLst/>
            </a:prstGeom>
            <a:ln w="254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/>
            <p:cNvCxnSpPr/>
            <p:nvPr/>
          </p:nvCxnSpPr>
          <p:spPr>
            <a:xfrm flipV="1">
              <a:off x="1163782" y="1385455"/>
              <a:ext cx="0" cy="2484581"/>
            </a:xfrm>
            <a:prstGeom prst="straightConnector1">
              <a:avLst/>
            </a:prstGeom>
            <a:ln w="254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자유형 8"/>
            <p:cNvSpPr/>
            <p:nvPr/>
          </p:nvSpPr>
          <p:spPr>
            <a:xfrm>
              <a:off x="1432559" y="1459344"/>
              <a:ext cx="3269673" cy="1863966"/>
            </a:xfrm>
            <a:custGeom>
              <a:avLst/>
              <a:gdLst>
                <a:gd name="connsiteX0" fmla="*/ 0 w 3269673"/>
                <a:gd name="connsiteY0" fmla="*/ 0 h 1863966"/>
                <a:gd name="connsiteX1" fmla="*/ 360218 w 3269673"/>
                <a:gd name="connsiteY1" fmla="*/ 1607127 h 1863966"/>
                <a:gd name="connsiteX2" fmla="*/ 1496291 w 3269673"/>
                <a:gd name="connsiteY2" fmla="*/ 1496291 h 1863966"/>
                <a:gd name="connsiteX3" fmla="*/ 2336800 w 3269673"/>
                <a:gd name="connsiteY3" fmla="*/ 1828800 h 1863966"/>
                <a:gd name="connsiteX4" fmla="*/ 3269673 w 3269673"/>
                <a:gd name="connsiteY4" fmla="*/ 1838036 h 186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9673" h="1863966">
                  <a:moveTo>
                    <a:pt x="0" y="0"/>
                  </a:moveTo>
                  <a:cubicBezTo>
                    <a:pt x="55418" y="678872"/>
                    <a:pt x="110836" y="1357745"/>
                    <a:pt x="360218" y="1607127"/>
                  </a:cubicBezTo>
                  <a:cubicBezTo>
                    <a:pt x="609600" y="1856509"/>
                    <a:pt x="1166861" y="1459346"/>
                    <a:pt x="1496291" y="1496291"/>
                  </a:cubicBezTo>
                  <a:cubicBezTo>
                    <a:pt x="1825721" y="1533237"/>
                    <a:pt x="2041236" y="1771843"/>
                    <a:pt x="2336800" y="1828800"/>
                  </a:cubicBezTo>
                  <a:cubicBezTo>
                    <a:pt x="2632364" y="1885758"/>
                    <a:pt x="2951018" y="1861897"/>
                    <a:pt x="3269673" y="1838036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46049" y="3896179"/>
              <a:ext cx="11730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프로모션  시작</a:t>
              </a:r>
            </a:p>
          </p:txBody>
        </p:sp>
        <p:cxnSp>
          <p:nvCxnSpPr>
            <p:cNvPr id="12" name="직선 연결선 11"/>
            <p:cNvCxnSpPr>
              <a:stCxn id="9" idx="0"/>
              <a:endCxn id="10" idx="0"/>
            </p:cNvCxnSpPr>
            <p:nvPr/>
          </p:nvCxnSpPr>
          <p:spPr>
            <a:xfrm>
              <a:off x="1432559" y="1459344"/>
              <a:ext cx="0" cy="2436835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115722" y="3896179"/>
              <a:ext cx="11730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프로모션  끝</a:t>
              </a:r>
            </a:p>
          </p:txBody>
        </p:sp>
        <p:cxnSp>
          <p:nvCxnSpPr>
            <p:cNvPr id="18" name="직선 연결선 17"/>
            <p:cNvCxnSpPr>
              <a:stCxn id="15" idx="0"/>
              <a:endCxn id="9" idx="4"/>
            </p:cNvCxnSpPr>
            <p:nvPr/>
          </p:nvCxnSpPr>
          <p:spPr>
            <a:xfrm flipV="1">
              <a:off x="4702232" y="3297380"/>
              <a:ext cx="0" cy="598799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809838" y="1542473"/>
              <a:ext cx="353943" cy="75738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ko-KR" altLang="en-US" sz="1100" dirty="0"/>
                <a:t>결제금액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352473" y="1147028"/>
            <a:ext cx="5532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시간 흐름에 따른 평균적인 </a:t>
            </a:r>
            <a:r>
              <a:rPr lang="ko-KR" altLang="en-US" sz="1400" b="1" dirty="0">
                <a:solidFill>
                  <a:srgbClr val="FF0000"/>
                </a:solidFill>
              </a:rPr>
              <a:t>양상</a:t>
            </a:r>
            <a:r>
              <a:rPr lang="en-US" altLang="ko-KR" sz="1400" b="1" dirty="0">
                <a:solidFill>
                  <a:srgbClr val="FF0000"/>
                </a:solidFill>
              </a:rPr>
              <a:t>(</a:t>
            </a:r>
            <a:r>
              <a:rPr lang="ko-KR" altLang="en-US" sz="1400" b="1" dirty="0">
                <a:solidFill>
                  <a:srgbClr val="FF0000"/>
                </a:solidFill>
              </a:rPr>
              <a:t>모양</a:t>
            </a:r>
            <a:r>
              <a:rPr lang="en-US" altLang="ko-KR" sz="1400" b="1" dirty="0">
                <a:solidFill>
                  <a:srgbClr val="FF0000"/>
                </a:solidFill>
              </a:rPr>
              <a:t>)</a:t>
            </a:r>
            <a:r>
              <a:rPr lang="ko-KR" altLang="en-US" sz="1400" b="1" dirty="0">
                <a:solidFill>
                  <a:srgbClr val="FF0000"/>
                </a:solidFill>
              </a:rPr>
              <a:t>정보</a:t>
            </a:r>
            <a:r>
              <a:rPr lang="ko-KR" altLang="en-US" sz="1400" dirty="0"/>
              <a:t>를 가지고 있다면</a:t>
            </a:r>
            <a:r>
              <a:rPr lang="en-US" altLang="ko-KR" sz="1400" dirty="0"/>
              <a:t>, 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5352473" y="1666593"/>
            <a:ext cx="4918363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200" dirty="0"/>
              <a:t>프로모션 시작에는 가장 큰 값인 </a:t>
            </a:r>
            <a:r>
              <a:rPr lang="en-US" altLang="ko-KR" sz="1200" dirty="0"/>
              <a:t>‘1’</a:t>
            </a:r>
          </a:p>
          <a:p>
            <a:pPr marL="342900" indent="-342900">
              <a:buAutoNum type="arabicPeriod"/>
            </a:pPr>
            <a:r>
              <a:rPr lang="ko-KR" altLang="en-US" sz="1200" dirty="0"/>
              <a:t>프로모션 기간 중 함수의 상대적 위치를 바탕으로 값을 입력</a:t>
            </a: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200" dirty="0"/>
              <a:t>프로모션 이후는 </a:t>
            </a:r>
            <a:r>
              <a:rPr lang="en-US" altLang="ko-KR" sz="1200" dirty="0"/>
              <a:t>‘0’ 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5352473" y="2543926"/>
            <a:ext cx="611909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이렇게 변수를 </a:t>
            </a:r>
            <a:r>
              <a:rPr lang="ko-KR" altLang="en-US" sz="1200" dirty="0">
                <a:solidFill>
                  <a:srgbClr val="FF0000"/>
                </a:solidFill>
              </a:rPr>
              <a:t>처리 할 수 있다면</a:t>
            </a:r>
            <a:r>
              <a:rPr lang="en-US" altLang="ko-KR" sz="1200" dirty="0"/>
              <a:t>, </a:t>
            </a:r>
            <a:r>
              <a:rPr lang="ko-KR" altLang="en-US" sz="1200" dirty="0"/>
              <a:t>프로모션 기간 중 효과가 변화하는 양상까지 </a:t>
            </a:r>
            <a:endParaRPr lang="en-US" altLang="ko-KR" sz="1200" dirty="0"/>
          </a:p>
          <a:p>
            <a:r>
              <a:rPr lang="ko-KR" altLang="en-US" sz="1200" dirty="0"/>
              <a:t>반영할 수 있다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하지만 어떻게 가져올 수 있을까</a:t>
            </a:r>
            <a:r>
              <a:rPr lang="en-US" altLang="ko-KR" sz="1200" dirty="0"/>
              <a:t>?</a:t>
            </a:r>
          </a:p>
          <a:p>
            <a:endParaRPr lang="en-US" altLang="ko-KR" sz="1200" dirty="0"/>
          </a:p>
          <a:p>
            <a:r>
              <a:rPr lang="en-US" altLang="ko-KR" sz="1400" b="1" dirty="0">
                <a:sym typeface="Wingdings" panose="05000000000000000000" pitchFamily="2" charset="2"/>
              </a:rPr>
              <a:t> </a:t>
            </a:r>
            <a:r>
              <a:rPr lang="ko-KR" altLang="en-US" sz="1400" b="1" dirty="0"/>
              <a:t>실제 데이터에서 가져오면 된다</a:t>
            </a:r>
            <a:r>
              <a:rPr lang="en-US" altLang="ko-KR" sz="1400" b="1" dirty="0"/>
              <a:t>.!!!!! </a:t>
            </a:r>
          </a:p>
          <a:p>
            <a:endParaRPr lang="en-US" altLang="ko-KR" sz="1200" dirty="0"/>
          </a:p>
          <a:p>
            <a:r>
              <a:rPr lang="ko-KR" altLang="en-US" sz="1200" dirty="0"/>
              <a:t> 예를 들어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장비형</a:t>
            </a:r>
            <a:r>
              <a:rPr lang="ko-KR" altLang="en-US" sz="1200" dirty="0"/>
              <a:t> 프로모션을 진행 했다면</a:t>
            </a:r>
            <a:r>
              <a:rPr lang="en-US" altLang="ko-KR" sz="1200" dirty="0"/>
              <a:t>, </a:t>
            </a:r>
            <a:r>
              <a:rPr lang="ko-KR" altLang="en-US" sz="1200" dirty="0"/>
              <a:t>그와 비슷한 혹은 </a:t>
            </a:r>
            <a:r>
              <a:rPr lang="en-US" altLang="ko-KR" sz="1200" dirty="0"/>
              <a:t>‘</a:t>
            </a:r>
            <a:r>
              <a:rPr lang="ko-KR" altLang="en-US" sz="1200" dirty="0" err="1"/>
              <a:t>장비형</a:t>
            </a:r>
            <a:r>
              <a:rPr lang="en-US" altLang="ko-KR" sz="1200" dirty="0"/>
              <a:t>’</a:t>
            </a:r>
            <a:r>
              <a:rPr lang="ko-KR" altLang="en-US" sz="1200" dirty="0"/>
              <a:t>에 속하는 </a:t>
            </a:r>
            <a:endParaRPr lang="en-US" altLang="ko-KR" sz="1200" dirty="0"/>
          </a:p>
          <a:p>
            <a:r>
              <a:rPr lang="ko-KR" altLang="en-US" sz="1200" dirty="0"/>
              <a:t>개별 프로모션의 </a:t>
            </a:r>
            <a:r>
              <a:rPr lang="ko-KR" altLang="en-US" sz="1200" dirty="0" err="1"/>
              <a:t>스무딩</a:t>
            </a:r>
            <a:r>
              <a:rPr lang="ko-KR" altLang="en-US" sz="1200" dirty="0"/>
              <a:t> 함수를 만든 후</a:t>
            </a:r>
            <a:r>
              <a:rPr lang="en-US" altLang="ko-KR" sz="1200" dirty="0"/>
              <a:t>, </a:t>
            </a:r>
            <a:r>
              <a:rPr lang="ko-KR" altLang="en-US" sz="1200" dirty="0"/>
              <a:t>이를 평균하면 </a:t>
            </a:r>
            <a:r>
              <a:rPr lang="en-US" altLang="ko-KR" sz="1200" dirty="0"/>
              <a:t>“</a:t>
            </a:r>
            <a:r>
              <a:rPr lang="ko-KR" altLang="en-US" sz="1200" dirty="0" err="1"/>
              <a:t>장비형</a:t>
            </a:r>
            <a:r>
              <a:rPr lang="ko-KR" altLang="en-US" sz="1200" dirty="0"/>
              <a:t> 프로모션의 효과가</a:t>
            </a:r>
            <a:endParaRPr lang="en-US" altLang="ko-KR" sz="1200" dirty="0"/>
          </a:p>
          <a:p>
            <a:r>
              <a:rPr lang="ko-KR" altLang="en-US" sz="1200" dirty="0"/>
              <a:t>프로모션 기간 중 시간의 흐름에 따라 변화하는 평균적인 양상</a:t>
            </a:r>
            <a:r>
              <a:rPr lang="en-US" altLang="ko-KR" sz="1200" dirty="0"/>
              <a:t>”</a:t>
            </a:r>
            <a:r>
              <a:rPr lang="ko-KR" altLang="en-US" sz="1200" dirty="0"/>
              <a:t>이 된다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이렇게 </a:t>
            </a:r>
            <a:r>
              <a:rPr lang="ko-KR" altLang="en-US" sz="1200" dirty="0" err="1"/>
              <a:t>장비형</a:t>
            </a:r>
            <a:r>
              <a:rPr lang="ko-KR" altLang="en-US" sz="1200" dirty="0"/>
              <a:t> 프로모션의 본을 뜰 수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err="1"/>
              <a:t>스무딩</a:t>
            </a:r>
            <a:r>
              <a:rPr lang="ko-KR" altLang="en-US" sz="1200" dirty="0"/>
              <a:t> 함수는 국소 다항 회귀로 얻을 수 있다</a:t>
            </a:r>
            <a:r>
              <a:rPr lang="en-US" altLang="ko-KR" sz="1200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함수를 이용해 독립변수의 </a:t>
            </a:r>
            <a:r>
              <a:rPr lang="ko-KR" altLang="en-US" sz="1200" dirty="0" err="1"/>
              <a:t>입력값으로</a:t>
            </a:r>
            <a:r>
              <a:rPr lang="ko-KR" altLang="en-US" sz="1200" dirty="0"/>
              <a:t> 사용</a:t>
            </a:r>
          </a:p>
        </p:txBody>
      </p:sp>
      <p:graphicFrame>
        <p:nvGraphicFramePr>
          <p:cNvPr id="27" name="차트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9128894"/>
              </p:ext>
            </p:extLst>
          </p:nvPr>
        </p:nvGraphicFramePr>
        <p:xfrm>
          <a:off x="396835" y="3782385"/>
          <a:ext cx="4835565" cy="27497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27437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1104</Words>
  <Application>Microsoft Office PowerPoint</Application>
  <PresentationFormat>와이드스크린</PresentationFormat>
  <Paragraphs>159</Paragraphs>
  <Slides>13</Slides>
  <Notes>5</Notes>
  <HiddenSlides>0</HiddenSlides>
  <MMClips>0</MMClips>
  <ScaleCrop>false</ScaleCrop>
  <HeadingPairs>
    <vt:vector size="8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맑은 고딕</vt:lpstr>
      <vt:lpstr>Arial</vt:lpstr>
      <vt:lpstr>Wingdings</vt:lpstr>
      <vt:lpstr>Office 테마</vt:lpstr>
      <vt:lpstr>Worksheet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이삭</dc:creator>
  <cp:lastModifiedBy>박 이삭</cp:lastModifiedBy>
  <cp:revision>21</cp:revision>
  <dcterms:created xsi:type="dcterms:W3CDTF">2019-02-20T12:07:28Z</dcterms:created>
  <dcterms:modified xsi:type="dcterms:W3CDTF">2019-02-21T14:36:31Z</dcterms:modified>
</cp:coreProperties>
</file>